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8" r:id="rId3"/>
    <p:sldId id="271" r:id="rId4"/>
    <p:sldId id="272" r:id="rId5"/>
    <p:sldId id="273" r:id="rId6"/>
    <p:sldId id="287" r:id="rId7"/>
    <p:sldId id="275" r:id="rId8"/>
    <p:sldId id="274" r:id="rId9"/>
    <p:sldId id="278" r:id="rId10"/>
    <p:sldId id="276" r:id="rId11"/>
    <p:sldId id="280" r:id="rId12"/>
    <p:sldId id="279" r:id="rId13"/>
    <p:sldId id="281" r:id="rId14"/>
    <p:sldId id="277" r:id="rId15"/>
    <p:sldId id="285" r:id="rId16"/>
    <p:sldId id="284" r:id="rId17"/>
    <p:sldId id="28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5971" autoAdjust="0"/>
  </p:normalViewPr>
  <p:slideViewPr>
    <p:cSldViewPr snapToGrid="0">
      <p:cViewPr varScale="1">
        <p:scale>
          <a:sx n="116" d="100"/>
          <a:sy n="116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D4454A-21D2-4F2A-9D8A-414CD520C15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8F0A87-FE4A-47E6-B3A8-3A7E614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851F-93FE-45A4-B178-B7F6DCCF8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0A87-FE4A-47E6-B3A8-3A7E614CD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786" y="1295400"/>
            <a:ext cx="615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MAE 256 - Nanomechanics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0785" y="3135086"/>
            <a:ext cx="310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 Rupert</a:t>
            </a:r>
          </a:p>
          <a:p>
            <a:pPr algn="ctr"/>
            <a:r>
              <a:rPr lang="en-US" sz="2400" i="1" dirty="0" smtClean="0"/>
              <a:t>Winter 2020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20784" y="5138057"/>
            <a:ext cx="310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Fundamentals of Dislocations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61" y="4739786"/>
            <a:ext cx="1669305" cy="166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8" y="4540695"/>
            <a:ext cx="2752436" cy="20643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Partial Dislocations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5171" y="866587"/>
            <a:ext cx="789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FCC lattice can be thought of as a collection of {111} planes stacked in a sequence.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27552" y="1530550"/>
            <a:ext cx="2243278" cy="2468880"/>
            <a:chOff x="527552" y="1530550"/>
            <a:chExt cx="2243278" cy="2468880"/>
          </a:xfrm>
        </p:grpSpPr>
        <p:sp>
          <p:nvSpPr>
            <p:cNvPr id="6" name="Oval 5"/>
            <p:cNvSpPr/>
            <p:nvPr/>
          </p:nvSpPr>
          <p:spPr>
            <a:xfrm>
              <a:off x="1243834" y="153055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43834" y="235351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8438" y="1960797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47870" y="276499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47870" y="194203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43834" y="317647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7552" y="2783757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5748" y="1911484"/>
            <a:ext cx="1528356" cy="1645920"/>
            <a:chOff x="775748" y="1911484"/>
            <a:chExt cx="1528356" cy="1645920"/>
          </a:xfrm>
        </p:grpSpPr>
        <p:sp>
          <p:nvSpPr>
            <p:cNvPr id="21" name="Oval 20"/>
            <p:cNvSpPr/>
            <p:nvPr/>
          </p:nvSpPr>
          <p:spPr>
            <a:xfrm>
              <a:off x="1481144" y="1911484"/>
              <a:ext cx="822960" cy="8229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81144" y="2734444"/>
              <a:ext cx="822960" cy="8229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5748" y="2341731"/>
              <a:ext cx="822960" cy="8229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4554" y="1960797"/>
            <a:ext cx="1537882" cy="1648925"/>
            <a:chOff x="994554" y="1960797"/>
            <a:chExt cx="1537882" cy="1648925"/>
          </a:xfrm>
        </p:grpSpPr>
        <p:sp>
          <p:nvSpPr>
            <p:cNvPr id="24" name="Oval 23"/>
            <p:cNvSpPr/>
            <p:nvPr/>
          </p:nvSpPr>
          <p:spPr>
            <a:xfrm>
              <a:off x="1709476" y="2375282"/>
              <a:ext cx="822960" cy="82296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94554" y="1960797"/>
              <a:ext cx="822960" cy="82296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5440" y="2786762"/>
              <a:ext cx="822960" cy="82296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5586" y="1960797"/>
            <a:ext cx="440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</a:t>
            </a: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6428" y="1588318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there another possible way to get between different B sites?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15232" y="2322964"/>
            <a:ext cx="2243278" cy="2468880"/>
            <a:chOff x="527552" y="1530550"/>
            <a:chExt cx="2243278" cy="2468880"/>
          </a:xfrm>
        </p:grpSpPr>
        <p:sp>
          <p:nvSpPr>
            <p:cNvPr id="34" name="Oval 33"/>
            <p:cNvSpPr/>
            <p:nvPr/>
          </p:nvSpPr>
          <p:spPr>
            <a:xfrm>
              <a:off x="1243834" y="153055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43834" y="235351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38438" y="1960797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947870" y="276499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947870" y="194203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243834" y="3176470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7552" y="2783757"/>
              <a:ext cx="822960" cy="8229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>
            <a:endCxn id="38" idx="2"/>
          </p:cNvCxnSpPr>
          <p:nvPr/>
        </p:nvCxnSpPr>
        <p:spPr>
          <a:xfrm flipV="1">
            <a:off x="6066200" y="3145924"/>
            <a:ext cx="769350" cy="439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66200" y="3085077"/>
            <a:ext cx="270716" cy="5216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8" idx="2"/>
          </p:cNvCxnSpPr>
          <p:nvPr/>
        </p:nvCxnSpPr>
        <p:spPr>
          <a:xfrm>
            <a:off x="6336916" y="3145924"/>
            <a:ext cx="4986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01558" y="3379787"/>
                <a:ext cx="822340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58" y="3379787"/>
                <a:ext cx="822340" cy="459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90687" y="2946535"/>
                <a:ext cx="822341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687" y="2946535"/>
                <a:ext cx="822341" cy="461280"/>
              </a:xfrm>
              <a:prstGeom prst="rect">
                <a:avLst/>
              </a:prstGeom>
              <a:blipFill rotWithShape="1">
                <a:blip r:embed="rId3"/>
                <a:stretch>
                  <a:fillRect r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53317" y="5005676"/>
                <a:ext cx="1230017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17" y="5005676"/>
                <a:ext cx="1230017" cy="4612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9419" y="4545807"/>
                <a:ext cx="1265923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9" y="4545807"/>
                <a:ext cx="1265923" cy="459869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53317" y="4545807"/>
                <a:ext cx="1230017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17" y="4545807"/>
                <a:ext cx="1230017" cy="461280"/>
              </a:xfrm>
              <a:prstGeom prst="rect">
                <a:avLst/>
              </a:prstGeom>
              <a:blipFill rotWithShape="1">
                <a:blip r:embed="rId6"/>
                <a:stretch>
                  <a:fillRect r="-5446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Brace 60"/>
          <p:cNvSpPr/>
          <p:nvPr/>
        </p:nvSpPr>
        <p:spPr>
          <a:xfrm>
            <a:off x="4003111" y="4561204"/>
            <a:ext cx="527958" cy="9057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805973" y="4561204"/>
            <a:ext cx="65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644212" y="4745870"/>
            <a:ext cx="138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dislocations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416920" y="5469283"/>
            <a:ext cx="12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ESE  </a:t>
            </a:r>
            <a:r>
              <a:rPr lang="el-GR" dirty="0" smtClean="0"/>
              <a:t>α</a:t>
            </a:r>
            <a:r>
              <a:rPr lang="en-US" dirty="0" smtClean="0"/>
              <a:t>  </a:t>
            </a:r>
            <a:r>
              <a:rPr lang="en-US" i="1" dirty="0" smtClean="0"/>
              <a:t>b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19419" y="5988688"/>
            <a:ext cx="125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ESE  </a:t>
            </a:r>
            <a:r>
              <a:rPr lang="el-GR" dirty="0" smtClean="0"/>
              <a:t>α</a:t>
            </a:r>
            <a:r>
              <a:rPr lang="en-US" dirty="0" smtClean="0"/>
              <a:t>  </a:t>
            </a:r>
            <a:r>
              <a:rPr lang="en-US" i="1" dirty="0" smtClean="0"/>
              <a:t>a</a:t>
            </a:r>
            <a:r>
              <a:rPr lang="en-US" i="1" baseline="30000" dirty="0" smtClean="0"/>
              <a:t>2</a:t>
            </a:r>
            <a:r>
              <a:rPr lang="en-US" i="1" dirty="0" smtClean="0"/>
              <a:t>/2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696860" y="5988688"/>
            <a:ext cx="125080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ESE  </a:t>
            </a:r>
            <a:r>
              <a:rPr lang="el-GR" dirty="0" smtClean="0"/>
              <a:t>α</a:t>
            </a:r>
            <a:r>
              <a:rPr lang="en-US" dirty="0" smtClean="0"/>
              <a:t>  </a:t>
            </a:r>
            <a:r>
              <a:rPr lang="en-US" i="1" dirty="0" smtClean="0"/>
              <a:t>a</a:t>
            </a:r>
            <a:r>
              <a:rPr lang="en-US" i="1" baseline="30000" dirty="0" smtClean="0"/>
              <a:t>2</a:t>
            </a:r>
            <a:r>
              <a:rPr lang="en-US" i="1" dirty="0" smtClean="0"/>
              <a:t>/3</a:t>
            </a:r>
            <a:endParaRPr lang="en-US" i="1" dirty="0"/>
          </a:p>
        </p:txBody>
      </p:sp>
      <p:cxnSp>
        <p:nvCxnSpPr>
          <p:cNvPr id="68" name="Straight Arrow Connector 67"/>
          <p:cNvCxnSpPr>
            <a:stCxn id="66" idx="3"/>
          </p:cNvCxnSpPr>
          <p:nvPr/>
        </p:nvCxnSpPr>
        <p:spPr>
          <a:xfrm>
            <a:off x="3947662" y="6173354"/>
            <a:ext cx="138791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87977" y="5851046"/>
            <a:ext cx="264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Energetically favorable to have partial dislocations!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125701" y="2503804"/>
                <a:ext cx="822340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01" y="2503804"/>
                <a:ext cx="822340" cy="461280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2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 animBg="1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http://lammps.sandia.gov/movies/edge_dis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17" y="2594594"/>
            <a:ext cx="3913650" cy="2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6895" r="5461" b="6744"/>
          <a:stretch/>
        </p:blipFill>
        <p:spPr bwMode="auto">
          <a:xfrm>
            <a:off x="6085114" y="1461618"/>
            <a:ext cx="2460172" cy="291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Partial Dislocations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5171" y="866587"/>
            <a:ext cx="789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While elastic strain energy is lowered, we have forgotten that our material is no longer in its preferred stacking sequence.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0728" y="1648831"/>
            <a:ext cx="4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ABCABCABC → ABCACABC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5415" y="2163852"/>
            <a:ext cx="370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with any defect, this stacking fault adds energy to our system.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27"/>
          <a:stretch/>
        </p:blipFill>
        <p:spPr bwMode="auto">
          <a:xfrm>
            <a:off x="555171" y="2917760"/>
            <a:ext cx="2696860" cy="18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64"/>
          <a:stretch/>
        </p:blipFill>
        <p:spPr bwMode="auto">
          <a:xfrm>
            <a:off x="208428" y="4886509"/>
            <a:ext cx="3322281" cy="18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86" y="4886509"/>
            <a:ext cx="3894364" cy="14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Body Centered Cubic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9878" y="1064132"/>
            <a:ext cx="464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Fe, W, V, Mo, Cr, Ta</a:t>
            </a:r>
          </a:p>
          <a:p>
            <a:r>
              <a:rPr lang="en-US" dirty="0" smtClean="0"/>
              <a:t>(steel if in ferrite phase, which is stable at RT)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0186" y="1544859"/>
            <a:ext cx="1705244" cy="1641377"/>
            <a:chOff x="5551714" y="3848101"/>
            <a:chExt cx="1077685" cy="1077685"/>
          </a:xfrm>
        </p:grpSpPr>
        <p:sp>
          <p:nvSpPr>
            <p:cNvPr id="7" name="Cube 6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1206146" y="145342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3990" y="2663728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4459" y="1850564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3990" y="146847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4459" y="3076309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85469" y="224626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9598" y="2978336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18262" y="1993614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3985" y="3201739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37976" y="2663728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61489" y="307772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4147" y="186145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0973" y="879466"/>
            <a:ext cx="287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</a:t>
            </a:r>
            <a:r>
              <a:rPr lang="en-US" b="1" i="1" u="sng" dirty="0"/>
              <a:t>B</a:t>
            </a:r>
            <a:r>
              <a:rPr lang="en-US" b="1" i="1" u="sng" dirty="0" smtClean="0"/>
              <a:t>ody centered cubic (BCC)</a:t>
            </a:r>
            <a:endParaRPr lang="en-US" b="1" i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4178189" y="2082646"/>
            <a:ext cx="2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close packed!  Atoms touch along the diagonal of a {110} plane.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200661" y="2067957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77625" y="2584534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00265" y="3074614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34483" y="3094931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57715" y="2116638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12142" y="2375729"/>
            <a:ext cx="1407300" cy="1240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409646" y="2852780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16148" y="3942248"/>
                <a:ext cx="1229815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o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48" y="3942248"/>
                <a:ext cx="1229815" cy="408253"/>
              </a:xfrm>
              <a:prstGeom prst="rect">
                <a:avLst/>
              </a:prstGeom>
              <a:blipFill rotWithShape="1">
                <a:blip r:embed="rId2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481409" y="4930880"/>
            <a:ext cx="167556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b</a:t>
            </a:r>
            <a:r>
              <a:rPr lang="en-US" dirty="0" smtClean="0"/>
              <a:t> = a/2 &lt;-111&gt;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77916" y="5403988"/>
            <a:ext cx="14825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{110} planes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769884" y="4798834"/>
            <a:ext cx="1705244" cy="1641377"/>
            <a:chOff x="5551714" y="3848101"/>
            <a:chExt cx="1077685" cy="1077685"/>
          </a:xfrm>
        </p:grpSpPr>
        <p:sp>
          <p:nvSpPr>
            <p:cNvPr id="71" name="Cube 70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6085844" y="470739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383688" y="591770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684157" y="5104539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383688" y="4722447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84157" y="6330284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65167" y="550023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17674" y="591770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41187" y="6331697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973845" y="511542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775597" y="4813887"/>
            <a:ext cx="1699531" cy="39297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760108" y="6025708"/>
            <a:ext cx="1699531" cy="39297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775597" y="5206866"/>
            <a:ext cx="1" cy="121182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481408" y="4798835"/>
            <a:ext cx="1" cy="121182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775598" y="5591675"/>
            <a:ext cx="881009" cy="827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" idx="3"/>
          </p:cNvCxnSpPr>
          <p:nvPr/>
        </p:nvCxnSpPr>
        <p:spPr>
          <a:xfrm flipV="1">
            <a:off x="7244591" y="2996014"/>
            <a:ext cx="774851" cy="6261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5113" y="3652056"/>
            <a:ext cx="490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obvious </a:t>
            </a:r>
            <a:r>
              <a:rPr lang="en-US" dirty="0" err="1" smtClean="0"/>
              <a:t>zig-zag</a:t>
            </a:r>
            <a:r>
              <a:rPr lang="en-US" dirty="0" smtClean="0"/>
              <a:t> path that will reduce the elastic strain energy.  No partials!</a:t>
            </a:r>
            <a:endParaRPr lang="en-US" dirty="0"/>
          </a:p>
        </p:txBody>
      </p:sp>
      <p:pic>
        <p:nvPicPr>
          <p:cNvPr id="43010" name="Picture 2" descr="http://4.bp.blogspot.com/-u9CcJo1gX4A/T0SPvFfF9iI/AAAAAAAAAnw/bQvmZRLjSkQ/s1600/+Fig+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3299" y="5010376"/>
            <a:ext cx="5235559" cy="17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1403985" y="4535995"/>
            <a:ext cx="296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v</a:t>
            </a:r>
            <a:r>
              <a:rPr lang="en-US" i="1" baseline="-25000" dirty="0" err="1" smtClean="0"/>
              <a:t>screw</a:t>
            </a:r>
            <a:r>
              <a:rPr lang="en-US" dirty="0"/>
              <a:t> </a:t>
            </a:r>
            <a:r>
              <a:rPr lang="en-US" dirty="0" smtClean="0"/>
              <a:t>&lt;&lt;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edge</a:t>
            </a:r>
            <a:r>
              <a:rPr lang="en-US" dirty="0" smtClean="0"/>
              <a:t> for BCC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5" grpId="0" animBg="1"/>
      <p:bldP spid="27" grpId="0" animBg="1"/>
      <p:bldP spid="31" grpId="0"/>
      <p:bldP spid="32" grpId="0" animBg="1"/>
      <p:bldP spid="34" grpId="0" animBg="1"/>
      <p:bldP spid="37" grpId="0" animBg="1"/>
      <p:bldP spid="38" grpId="0" animBg="1"/>
      <p:bldP spid="40" grpId="0" animBg="1"/>
      <p:bldP spid="2" grpId="0" animBg="1"/>
      <p:bldP spid="41" grpId="0"/>
      <p:bldP spid="42" grpId="0"/>
      <p:bldP spid="74" grpId="1"/>
      <p:bldP spid="75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3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Other Crystal Structures…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13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3926" y="948931"/>
            <a:ext cx="307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Hexagonal Close Packed (HCP)</a:t>
            </a:r>
            <a:endParaRPr lang="en-US" b="1" i="1" u="sng" dirty="0"/>
          </a:p>
        </p:txBody>
      </p:sp>
      <p:pic>
        <p:nvPicPr>
          <p:cNvPr id="48132" name="Picture 4" descr="http://www.ndt-ed.org/EducationResources/CommunityCollege/Materials/Graphics/HC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3"/>
          <a:stretch/>
        </p:blipFill>
        <p:spPr bwMode="auto">
          <a:xfrm>
            <a:off x="670255" y="2448901"/>
            <a:ext cx="4052415" cy="2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8215" y="1445135"/>
            <a:ext cx="39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Instead of ABCABC stacking of the FCC lattice, stack atoms in ABABAB ordering.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61172" y="87946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Ceramics </a:t>
            </a:r>
            <a:r>
              <a:rPr lang="en-US" b="1" i="1" dirty="0" smtClean="0"/>
              <a:t>(e.g., Si)</a:t>
            </a:r>
            <a:endParaRPr lang="en-US" b="1" i="1" dirty="0"/>
          </a:p>
        </p:txBody>
      </p:sp>
      <p:pic>
        <p:nvPicPr>
          <p:cNvPr id="48134" name="Picture 6" descr="http://math.ucr.edu/home/baez/diamond-conventional-unit-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6" y="2448901"/>
            <a:ext cx="2319513" cy="22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448831" y="1306636"/>
            <a:ext cx="469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Ceramics usually have more complex unit cells and directional bonding.  For example, Si forms in the diamond cubic unit cell (FCC+…).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3926" y="5383718"/>
            <a:ext cx="394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5 independent slip systems to accommodate an arbitrary shape change.  HCP only has 2 independent!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26708" y="4411733"/>
            <a:ext cx="849087" cy="217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88649" y="4625090"/>
            <a:ext cx="43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Dislocations have more complicated “cores.” </a:t>
            </a:r>
            <a:endParaRPr lang="en-US" dirty="0"/>
          </a:p>
        </p:txBody>
      </p:sp>
      <p:pic>
        <p:nvPicPr>
          <p:cNvPr id="48136" name="Picture 8" descr="draw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 bwMode="auto">
          <a:xfrm>
            <a:off x="5439730" y="4994422"/>
            <a:ext cx="22020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7628368" y="5383718"/>
            <a:ext cx="136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Harder to move!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6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Connecting to Macroscale Behavior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much shear strain will a single dislocation produce?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0591" y="1461904"/>
            <a:ext cx="332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start with a cube that is 1 cm in all dimensions. </a:t>
            </a:r>
          </a:p>
          <a:p>
            <a:r>
              <a:rPr lang="en-US" dirty="0" smtClean="0"/>
              <a:t>(e.g., </a:t>
            </a:r>
            <a:r>
              <a:rPr lang="en-US" b="1" i="1" dirty="0" smtClean="0"/>
              <a:t>b</a:t>
            </a:r>
            <a:r>
              <a:rPr lang="en-US" dirty="0" smtClean="0"/>
              <a:t> ~ 0.3 nm for Ti)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114" y="1828800"/>
            <a:ext cx="1230086" cy="947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1" y="1843088"/>
            <a:ext cx="1458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32967" y="1730829"/>
            <a:ext cx="228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89429" y="1843088"/>
            <a:ext cx="1" cy="93276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2967" y="13389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0197" y="21662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2662677"/>
                <a:ext cx="224484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≈3 ×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62677"/>
                <a:ext cx="224484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3" y="3582316"/>
            <a:ext cx="4220449" cy="29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68760" y="3976317"/>
            <a:ext cx="41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Therefore, we must have many dislocation events for an appreciable plastic strain.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2724" y="4724275"/>
                <a:ext cx="119699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24" y="4724275"/>
                <a:ext cx="1196994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87225" y="553742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l-GR" dirty="0" smtClean="0"/>
              <a:t>γ</a:t>
            </a:r>
            <a:r>
              <a:rPr lang="en-US" dirty="0" smtClean="0"/>
              <a:t> = 0.01    →    n ≈ 10</a:t>
            </a:r>
            <a:r>
              <a:rPr lang="en-US" baseline="30000" dirty="0" smtClean="0"/>
              <a:t>6</a:t>
            </a:r>
            <a:r>
              <a:rPr lang="en-US" dirty="0" smtClean="0"/>
              <a:t> dislocations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4" grpId="0"/>
      <p:bldP spid="16" grpId="0"/>
      <p:bldP spid="15" grpId="0"/>
      <p:bldP spid="19" grpId="0"/>
      <p:bldP spid="2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Dislocation Density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0114" y="866587"/>
            <a:ext cx="824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materials have plenty of dislocations, so such a high number is not unreasonable.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7445" y="1377752"/>
            <a:ext cx="332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Dislocation density</a:t>
            </a:r>
            <a:r>
              <a:rPr lang="en-US" dirty="0" smtClean="0"/>
              <a:t> is used to describe the dislocation content of a material.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2540" y="1643972"/>
            <a:ext cx="245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dislocations that cut through a unit cross-sectional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80329" y="4236504"/>
                <a:ext cx="2054922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29" y="4236504"/>
                <a:ext cx="2054922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79900" y="2479661"/>
            <a:ext cx="2581575" cy="2430933"/>
            <a:chOff x="5551714" y="3848101"/>
            <a:chExt cx="1077685" cy="1077685"/>
          </a:xfrm>
        </p:grpSpPr>
        <p:sp>
          <p:nvSpPr>
            <p:cNvPr id="21" name="Cube 20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71961" y="3099775"/>
            <a:ext cx="228600" cy="228600"/>
            <a:chOff x="4397829" y="2775856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400907" y="3665833"/>
            <a:ext cx="228600" cy="228600"/>
            <a:chOff x="4397829" y="2775856"/>
            <a:chExt cx="22860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V="1">
            <a:off x="1515207" y="3328375"/>
            <a:ext cx="566600" cy="56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319019" y="3621917"/>
            <a:ext cx="228600" cy="228600"/>
            <a:chOff x="4397829" y="2775856"/>
            <a:chExt cx="228600" cy="228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47965" y="4187975"/>
            <a:ext cx="228600" cy="228600"/>
            <a:chOff x="4397829" y="2775856"/>
            <a:chExt cx="228600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1862265" y="3850517"/>
            <a:ext cx="566600" cy="56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165263" y="3359915"/>
            <a:ext cx="228600" cy="228600"/>
            <a:chOff x="4397829" y="2775856"/>
            <a:chExt cx="228600" cy="228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594209" y="3925973"/>
            <a:ext cx="228600" cy="228600"/>
            <a:chOff x="4397829" y="2775856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flipV="1">
            <a:off x="2708509" y="3588515"/>
            <a:ext cx="566600" cy="56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50673" y="3102259"/>
            <a:ext cx="211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line length of dislocations per unit volume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6168" y="2732927"/>
            <a:ext cx="76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393863" y="4302275"/>
            <a:ext cx="571283" cy="68537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6" name="TextBox 45055"/>
          <p:cNvSpPr txBox="1"/>
          <p:nvPr/>
        </p:nvSpPr>
        <p:spPr>
          <a:xfrm>
            <a:off x="3810294" y="4515108"/>
            <a:ext cx="59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62451"/>
              </p:ext>
            </p:extLst>
          </p:nvPr>
        </p:nvGraphicFramePr>
        <p:xfrm>
          <a:off x="1744852" y="5221730"/>
          <a:ext cx="6075415" cy="154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373"/>
                <a:gridCol w="2436042"/>
              </a:tblGrid>
              <a:tr h="308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ρ</a:t>
                      </a:r>
                      <a:r>
                        <a:rPr lang="en-US" sz="1400" baseline="-25000" dirty="0" err="1" smtClean="0"/>
                        <a:t>disl</a:t>
                      </a:r>
                      <a:r>
                        <a:rPr lang="en-US" sz="1400" baseline="0" dirty="0" smtClean="0"/>
                        <a:t> [m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</a:tr>
              <a:tr h="308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Well-annealed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</a:t>
                      </a:r>
                      <a:r>
                        <a:rPr lang="en-US" sz="1400" baseline="0" dirty="0" smtClean="0"/>
                        <a:t> - 10</a:t>
                      </a:r>
                      <a:r>
                        <a:rPr lang="en-US" sz="1400" baseline="300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308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Cold-worked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14</a:t>
                      </a:r>
                      <a:r>
                        <a:rPr lang="en-US" sz="1400" baseline="0" dirty="0" smtClean="0"/>
                        <a:t> - 10</a:t>
                      </a:r>
                      <a:r>
                        <a:rPr lang="en-US" sz="1400" baseline="30000" dirty="0" smtClean="0"/>
                        <a:t>15</a:t>
                      </a:r>
                      <a:endParaRPr lang="en-US" sz="1400" dirty="0" smtClean="0"/>
                    </a:p>
                  </a:txBody>
                  <a:tcPr/>
                </a:tc>
              </a:tr>
              <a:tr h="308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Carefully grown semiconductors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dirty="0" smtClean="0"/>
                    </a:p>
                  </a:txBody>
                  <a:tcPr/>
                </a:tc>
              </a:tr>
              <a:tr h="3086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Whiskers (nearly perfect…)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5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46" grpId="0"/>
      <p:bldP spid="47" grpId="0"/>
      <p:bldP spid="450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Dislocation Interactions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Dislocations have strain fields associated with them, which causes them to interact with other dislocations in interesting ways.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16</a:t>
            </a:fld>
            <a:endParaRPr lang="en-US"/>
          </a:p>
        </p:txBody>
      </p:sp>
      <p:pic>
        <p:nvPicPr>
          <p:cNvPr id="49154" name="Picture 2" descr="http://www.southampton.ac.uk/~engmats/xtal/deformation/dislocation_comp_t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3" y="1473757"/>
            <a:ext cx="3487984" cy="24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tf.uni-kiel.de/matwis/amat/def_en/kap_5/illustr/strain_edge_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3" y="3963704"/>
            <a:ext cx="5204497" cy="26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4997" y="4279757"/>
            <a:ext cx="230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dislocations repel.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8978" y="1807295"/>
            <a:ext cx="42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signed dislocations attract.</a:t>
            </a:r>
            <a:endParaRPr lang="en-US" dirty="0"/>
          </a:p>
        </p:txBody>
      </p:sp>
      <p:pic>
        <p:nvPicPr>
          <p:cNvPr id="49158" name="Picture 6" descr="http://img.tfd.com/ggse/f0/gsed_0001_0008_0_img169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b="7773"/>
          <a:stretch/>
        </p:blipFill>
        <p:spPr bwMode="auto">
          <a:xfrm>
            <a:off x="4154777" y="2354982"/>
            <a:ext cx="4880536" cy="13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g.tfd.com/ggse/f0/gsed_0001_0008_0_img169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8" b="8957"/>
          <a:stretch/>
        </p:blipFill>
        <p:spPr bwMode="auto">
          <a:xfrm>
            <a:off x="6595045" y="4833724"/>
            <a:ext cx="1749425" cy="13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006560" y="5405254"/>
            <a:ext cx="1478534" cy="10963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Image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a similar way, the stress and strain fields of dislocations can interact with interfaces between other materials or even free surfaces.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http://www.tf.uni-kiel.de/matwis/amat/def_en/kap_5/illustr/strain_edge_graphic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6" t="36712" r="21372" b="11156"/>
          <a:stretch/>
        </p:blipFill>
        <p:spPr bwMode="auto">
          <a:xfrm>
            <a:off x="1405217" y="2404167"/>
            <a:ext cx="2064124" cy="21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906" y="2110306"/>
            <a:ext cx="3751729" cy="2743200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8249" y="2110306"/>
            <a:ext cx="1492385" cy="27432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8334" y="1579730"/>
            <a:ext cx="13246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½ G b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5564" y="2110306"/>
            <a:ext cx="112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Stiffer material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1966" y="2404167"/>
            <a:ext cx="4089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Materials are driven to free or more compliant surfaces, while they are driven away from stiffer surfaces.  These forces can be represented by thinking about a hypothetical dislocation, or </a:t>
            </a:r>
            <a:r>
              <a:rPr lang="en-US" u="sng" dirty="0" smtClean="0"/>
              <a:t>image dislocation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5846" y="5150224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Free surface</a:t>
            </a:r>
            <a:endParaRPr lang="en-US" i="1" u="sng" dirty="0"/>
          </a:p>
        </p:txBody>
      </p:sp>
      <p:sp>
        <p:nvSpPr>
          <p:cNvPr id="18" name="Rectangle 17"/>
          <p:cNvSpPr/>
          <p:nvPr/>
        </p:nvSpPr>
        <p:spPr>
          <a:xfrm>
            <a:off x="1531961" y="5519556"/>
            <a:ext cx="2132480" cy="10963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56963" y="5839153"/>
            <a:ext cx="228601" cy="228601"/>
            <a:chOff x="4397829" y="2775856"/>
            <a:chExt cx="228600" cy="228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874992" y="6067754"/>
            <a:ext cx="363075" cy="285982"/>
            <a:chOff x="3874992" y="6067754"/>
            <a:chExt cx="363075" cy="285982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874992" y="6067754"/>
              <a:ext cx="36307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78564" y="6067754"/>
              <a:ext cx="0" cy="2859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655130" y="4914016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Infinitely Stiff</a:t>
            </a:r>
            <a:endParaRPr lang="en-US" i="1" u="sng" dirty="0"/>
          </a:p>
        </p:txBody>
      </p:sp>
      <p:sp>
        <p:nvSpPr>
          <p:cNvPr id="27" name="Rectangle 26"/>
          <p:cNvSpPr/>
          <p:nvPr/>
        </p:nvSpPr>
        <p:spPr>
          <a:xfrm>
            <a:off x="4874080" y="5405254"/>
            <a:ext cx="2132480" cy="10963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99082" y="5724851"/>
            <a:ext cx="228601" cy="228601"/>
            <a:chOff x="4397829" y="2775856"/>
            <a:chExt cx="228600" cy="2286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264176" y="5724850"/>
            <a:ext cx="228601" cy="228601"/>
            <a:chOff x="4397829" y="2775856"/>
            <a:chExt cx="228600" cy="228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397829" y="3004456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512129" y="2775856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9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12" grpId="0" animBg="1"/>
      <p:bldP spid="13" grpId="0" animBg="1"/>
      <p:bldP spid="6" grpId="0"/>
      <p:bldP spid="15" grpId="0"/>
      <p:bldP spid="14" grpId="0"/>
      <p:bldP spid="18" grpId="0" animBg="1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Theoretical Strength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should the strength of a perfect lattice be?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8566" y="1852312"/>
            <a:ext cx="3657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Phenomenological observations suggest that we must have slip.  The simplest way for this to occur would be through rigid translation of a section of the crystal.</a:t>
            </a:r>
            <a:endParaRPr lang="en-US" dirty="0"/>
          </a:p>
        </p:txBody>
      </p:sp>
      <p:pic>
        <p:nvPicPr>
          <p:cNvPr id="39938" name="Picture 2" descr="http://www.accessscience.com/loadBinary.aspx?aID=951&amp;filename=526600FG004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62448" y="2408135"/>
            <a:ext cx="1960063" cy="30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www.matweb.com/reference/images/TensileStreng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" y="1334258"/>
            <a:ext cx="2559020" cy="25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05667" y="2467888"/>
            <a:ext cx="217714" cy="246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31420" y="2606640"/>
            <a:ext cx="851810" cy="7570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35" y="3922196"/>
            <a:ext cx="4333265" cy="122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6559" y="5942489"/>
            <a:ext cx="728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do this, we would have to translate an entire row of atoms over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931221" y="2598429"/>
            <a:ext cx="1447800" cy="1447800"/>
            <a:chOff x="5214257" y="2598429"/>
            <a:chExt cx="1447800" cy="1447800"/>
          </a:xfrm>
        </p:grpSpPr>
        <p:sp>
          <p:nvSpPr>
            <p:cNvPr id="42" name="Arc 41"/>
            <p:cNvSpPr/>
            <p:nvPr/>
          </p:nvSpPr>
          <p:spPr>
            <a:xfrm>
              <a:off x="5214257" y="2598438"/>
              <a:ext cx="1447800" cy="137859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6200000">
              <a:off x="5212313" y="2633031"/>
              <a:ext cx="1447800" cy="137859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10800000">
            <a:off x="6379021" y="2529233"/>
            <a:ext cx="1447800" cy="1447800"/>
            <a:chOff x="5214257" y="2598429"/>
            <a:chExt cx="1447800" cy="1447800"/>
          </a:xfrm>
        </p:grpSpPr>
        <p:sp>
          <p:nvSpPr>
            <p:cNvPr id="47" name="Arc 46"/>
            <p:cNvSpPr/>
            <p:nvPr/>
          </p:nvSpPr>
          <p:spPr>
            <a:xfrm>
              <a:off x="5214257" y="2598438"/>
              <a:ext cx="1447800" cy="137859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rot="16200000">
              <a:off x="5212313" y="2633031"/>
              <a:ext cx="1447800" cy="137859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Rigid Slip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0632" y="1039298"/>
            <a:ext cx="366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shear stress needed to displace the plane of atoms can be approximated by a sine function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128821" y="2056913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8421" y="2056913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5439" y="2056913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21814" y="2060179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8081" y="1643256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97681" y="1643256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35585" y="1643256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1074" y="1646522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921277">
            <a:off x="885473" y="1462826"/>
            <a:ext cx="690299" cy="687431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8921277">
            <a:off x="1520094" y="1451447"/>
            <a:ext cx="690299" cy="687431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8921277">
            <a:off x="2175946" y="1462825"/>
            <a:ext cx="690299" cy="687431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8921277">
            <a:off x="2880759" y="1473220"/>
            <a:ext cx="690299" cy="687431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41854" y="1656915"/>
            <a:ext cx="320040" cy="32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6543" y="1795162"/>
            <a:ext cx="0" cy="50886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99727" y="2611593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200" y="18755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2127" y="261159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16078" y="8045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84638" y="1308076"/>
            <a:ext cx="3407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84638" y="1173897"/>
            <a:ext cx="0" cy="2407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48861" y="902537"/>
            <a:ext cx="128339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424341" y="3134109"/>
            <a:ext cx="133243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952993" y="2387245"/>
            <a:ext cx="0" cy="17602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52993" y="3267351"/>
            <a:ext cx="3352800" cy="8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64421" y="293865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Shear Stress (</a:t>
            </a:r>
            <a:r>
              <a:rPr lang="el-GR" dirty="0" smtClean="0"/>
              <a:t>τ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298853" y="2775672"/>
            <a:ext cx="181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Displacement (x)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963879" y="4495316"/>
            <a:ext cx="283028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43414" y="45049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620519" y="2558151"/>
            <a:ext cx="94484" cy="838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410203" y="21514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79447" y="3397634"/>
                <a:ext cx="221150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47" y="3397634"/>
                <a:ext cx="221150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3471" y="4284993"/>
            <a:ext cx="3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small values of x/b,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21815" y="4131555"/>
                <a:ext cx="161646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15" y="4131555"/>
                <a:ext cx="1616468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38200" y="4848865"/>
            <a:ext cx="3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elasticity,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86399" y="4831033"/>
                <a:ext cx="183095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9" y="4831033"/>
                <a:ext cx="1830950" cy="566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36942" y="5772238"/>
                <a:ext cx="212147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2" y="5772238"/>
                <a:ext cx="2121478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28170" y="5772239"/>
                <a:ext cx="2162387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𝑡h𝑒𝑜𝑟𝑒𝑡𝑖𝑐𝑎𝑙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70" y="5772239"/>
                <a:ext cx="2162387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40099" y="5773515"/>
                <a:ext cx="3333990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99" y="5773515"/>
                <a:ext cx="333399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9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6" grpId="0" animBg="1"/>
      <p:bldP spid="15" grpId="0" animBg="1"/>
      <p:bldP spid="16" grpId="0" animBg="1"/>
      <p:bldP spid="17" grpId="0" animBg="1"/>
      <p:bldP spid="18" grpId="0" animBg="1"/>
      <p:bldP spid="41" grpId="0"/>
      <p:bldP spid="49" grpId="0"/>
      <p:bldP spid="51" grpId="0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Dislocations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 with more accurate theory and calculations, theoretical strength is a least 100 times greater than observed strength!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979" y="1898854"/>
            <a:ext cx="5272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1934, Taylor, </a:t>
            </a:r>
            <a:r>
              <a:rPr lang="en-US" dirty="0" err="1" smtClean="0"/>
              <a:t>Orowan</a:t>
            </a:r>
            <a:r>
              <a:rPr lang="en-US" dirty="0" smtClean="0"/>
              <a:t>, and Polanyi independently proposed that </a:t>
            </a:r>
            <a:r>
              <a:rPr lang="en-US" u="sng" dirty="0" smtClean="0"/>
              <a:t>dislocations</a:t>
            </a:r>
            <a:r>
              <a:rPr lang="en-US" dirty="0" smtClean="0"/>
              <a:t> (2D or line defects) in crystal packing could explain this discrepancy.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96347" y="2270575"/>
            <a:ext cx="1077685" cy="1077685"/>
            <a:chOff x="5551714" y="3848101"/>
            <a:chExt cx="1077685" cy="1077685"/>
          </a:xfrm>
        </p:grpSpPr>
        <p:sp>
          <p:nvSpPr>
            <p:cNvPr id="2" name="Cube 1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49339" y="1714188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Simple Cubic Lattice</a:t>
            </a:r>
            <a:endParaRPr lang="en-US" i="1" dirty="0"/>
          </a:p>
        </p:txBody>
      </p:sp>
      <p:sp>
        <p:nvSpPr>
          <p:cNvPr id="13" name="Oval 12"/>
          <p:cNvSpPr/>
          <p:nvPr/>
        </p:nvSpPr>
        <p:spPr>
          <a:xfrm>
            <a:off x="6839494" y="2133415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36872" y="2133415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65174" y="2417347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62552" y="2417347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39494" y="2928072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36872" y="2928072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65174" y="3212004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62552" y="3212004"/>
            <a:ext cx="27432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65224" y="3352059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74032" y="3158467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9473" y="2478850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5428" y="3217945"/>
            <a:ext cx="565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Edge Dislocation </a:t>
            </a:r>
            <a:r>
              <a:rPr lang="en-US" dirty="0" smtClean="0"/>
              <a:t>→ extra half-plane of atoms</a:t>
            </a:r>
          </a:p>
          <a:p>
            <a:r>
              <a:rPr lang="en-US" dirty="0" smtClean="0"/>
              <a:t>(atoms far away are still in minimum energy positions)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15041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09795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5041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09795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78426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1408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78426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1408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5041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9795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5041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09795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78426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51408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78426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1408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490100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84854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90100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84854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90100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84854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90100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84854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643305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116287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43305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116287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30488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340936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30488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40936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43305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116287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675963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92489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530488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340936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682892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199418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757856" y="4196073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98180" y="419588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57856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198180" y="468266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57856" y="510956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198180" y="5109384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81654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76408" y="5596160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15041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09795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8426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51408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490100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84854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86849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03375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693778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210304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670768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187294" y="5995489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51766" y="4202952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951766" y="468972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51766" y="5116448"/>
            <a:ext cx="274320" cy="27432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5899787" y="5064650"/>
            <a:ext cx="378278" cy="377916"/>
            <a:chOff x="8109857" y="4731468"/>
            <a:chExt cx="378278" cy="377916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8298996" y="4731468"/>
              <a:ext cx="0" cy="36576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109857" y="5109384"/>
              <a:ext cx="37827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9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Slip by dislocation motion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8534" y="753645"/>
            <a:ext cx="862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While many atoms must be displaced at once for perfect/rigid slip, a dislocation can move through the crystal with very small movements localized around the dislocation core.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1866" y="6345916"/>
            <a:ext cx="2133600" cy="365125"/>
          </a:xfrm>
        </p:spPr>
        <p:txBody>
          <a:bodyPr/>
          <a:lstStyle/>
          <a:p>
            <a:fld id="{9DFDAAF9-068B-4430-A0CF-53C455C2524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5"/>
          <a:stretch/>
        </p:blipFill>
        <p:spPr bwMode="auto">
          <a:xfrm>
            <a:off x="244925" y="1425823"/>
            <a:ext cx="4333304" cy="20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0" b="3711"/>
          <a:stretch/>
        </p:blipFill>
        <p:spPr bwMode="auto">
          <a:xfrm>
            <a:off x="4741519" y="1627310"/>
            <a:ext cx="4333304" cy="19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6" y="3941666"/>
            <a:ext cx="4415677" cy="268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Slip by dislocation motion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8534" y="753645"/>
            <a:ext cx="862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While many atoms must be displaced at once for perfect/rigid slip, a dislocation can move through the crystal with very small movements localized around the dislocation core.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1866" y="6345916"/>
            <a:ext cx="2133600" cy="365125"/>
          </a:xfrm>
        </p:spPr>
        <p:txBody>
          <a:bodyPr/>
          <a:lstStyle/>
          <a:p>
            <a:fld id="{9DFDAAF9-068B-4430-A0CF-53C455C2524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5"/>
          <a:stretch/>
        </p:blipFill>
        <p:spPr bwMode="auto">
          <a:xfrm>
            <a:off x="244925" y="1425823"/>
            <a:ext cx="4333304" cy="20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0" b="3711"/>
          <a:stretch/>
        </p:blipFill>
        <p:spPr bwMode="auto">
          <a:xfrm>
            <a:off x="4741519" y="1627310"/>
            <a:ext cx="4333304" cy="19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http://www-ee.engr.ccny.cuny.edu/www/web/crouse/EE339/Lectures/Crystal_Defects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4019301"/>
            <a:ext cx="2467428" cy="26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4266" y="4019301"/>
            <a:ext cx="5099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Line Direction</a:t>
            </a:r>
            <a:r>
              <a:rPr lang="en-US" dirty="0" smtClean="0"/>
              <a:t>: 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Defines the location of the dislocation; boundary between slipped and </a:t>
            </a:r>
            <a:r>
              <a:rPr lang="en-US" dirty="0" err="1" smtClean="0"/>
              <a:t>unslipped</a:t>
            </a:r>
            <a:r>
              <a:rPr lang="en-US" dirty="0" smtClean="0"/>
              <a:t> region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an edge, </a:t>
            </a:r>
            <a:r>
              <a:rPr lang="en-US" i="1" dirty="0" smtClean="0"/>
              <a:t>t</a:t>
            </a:r>
            <a:r>
              <a:rPr lang="en-US" dirty="0" smtClean="0"/>
              <a:t> runs along the bottom of the extra half-plane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4266" y="5491338"/>
            <a:ext cx="509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Burgers Vector</a:t>
            </a:r>
            <a:r>
              <a:rPr lang="en-US" dirty="0" smtClean="0"/>
              <a:t>: 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Defines the slip direction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an edge, </a:t>
            </a:r>
            <a:r>
              <a:rPr lang="en-US" i="1" dirty="0" smtClean="0"/>
              <a:t>b</a:t>
            </a:r>
            <a:r>
              <a:rPr lang="en-US" dirty="0" smtClean="0"/>
              <a:t> is perpendicular to </a:t>
            </a:r>
            <a:r>
              <a:rPr lang="en-US" i="1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Screw Dislocations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142" y="866587"/>
            <a:ext cx="707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could also displace our crystal parallel to our dislocation line, to create a </a:t>
            </a:r>
            <a:r>
              <a:rPr lang="en-US" u="sng" dirty="0" smtClean="0"/>
              <a:t>screw dislocation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7</a:t>
            </a:fld>
            <a:endParaRPr lang="en-US"/>
          </a:p>
        </p:txBody>
      </p:sp>
      <p:pic>
        <p:nvPicPr>
          <p:cNvPr id="40965" name="Picture 5" descr="http://www.spaceflight.esa.int/impress/text/education/Images/Glossary/GlossaryImage%20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6" y="1610889"/>
            <a:ext cx="3469368" cy="37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http://www.ndt-ed.org/EducationResources/CommunityCollege/Materials/Graphics/DislocationDirecti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55373" y="1817914"/>
            <a:ext cx="4472607" cy="18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84812" y="5646515"/>
            <a:ext cx="312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configuration creates a screw-like pattern of atomic displacements.</a:t>
            </a:r>
            <a:endParaRPr lang="en-US" dirty="0"/>
          </a:p>
        </p:txBody>
      </p:sp>
      <p:pic>
        <p:nvPicPr>
          <p:cNvPr id="40969" name="Picture 9" descr="http://nanochemistry.curtin.edu.au/local/images/research/Fi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3" y="4722836"/>
            <a:ext cx="4005944" cy="18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7056" y="3905192"/>
            <a:ext cx="353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Slip is still driven by shear 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Dislocations in “real” crystals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5115" y="784554"/>
            <a:ext cx="85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We’ve been looking at simple cubic structure, but no real engineering materials have this structure.  Most engineering metals form in one of three well-known crystal structures.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8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843613" y="1470398"/>
            <a:ext cx="415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Basic terminology of crystallography:</a:t>
            </a:r>
            <a:endParaRPr 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881743" y="2294235"/>
            <a:ext cx="1961870" cy="1959329"/>
            <a:chOff x="5551714" y="3848101"/>
            <a:chExt cx="1077685" cy="1077685"/>
          </a:xfrm>
        </p:grpSpPr>
        <p:sp>
          <p:nvSpPr>
            <p:cNvPr id="44" name="Cube 43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414157" y="1847921"/>
            <a:ext cx="370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Directions</a:t>
            </a:r>
            <a:r>
              <a:rPr lang="en-US" dirty="0" smtClean="0"/>
              <a:t> → </a:t>
            </a:r>
          </a:p>
          <a:p>
            <a:r>
              <a:rPr lang="en-US" dirty="0" smtClean="0"/>
              <a:t>Defined in terms of the basis vectors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387074" y="3738993"/>
            <a:ext cx="24144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387074" y="1847921"/>
            <a:ext cx="4953" cy="1891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87241" y="3738993"/>
            <a:ext cx="904786" cy="878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14157" y="2635679"/>
            <a:ext cx="402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hkl</a:t>
            </a:r>
            <a:r>
              <a:rPr lang="en-US" dirty="0" smtClean="0"/>
              <a:t>] denotes a specific direction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hkl</a:t>
            </a:r>
            <a:r>
              <a:rPr lang="en-US" dirty="0" smtClean="0"/>
              <a:t>&gt; denotes a set of directions that are 	</a:t>
            </a:r>
            <a:r>
              <a:rPr lang="en-US" dirty="0" err="1" smtClean="0"/>
              <a:t>crystallographically</a:t>
            </a:r>
            <a:r>
              <a:rPr lang="en-US" dirty="0" smtClean="0"/>
              <a:t> equivalent.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87241" y="4617819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[100]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83722" y="3809074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[010]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99406" y="1425682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[001]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1392027" y="2793457"/>
            <a:ext cx="926630" cy="9455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33707" y="2452263"/>
            <a:ext cx="76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[111]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881743" y="2793457"/>
            <a:ext cx="510284" cy="9455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1398" y="2790817"/>
            <a:ext cx="76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[101]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8558" y="5242315"/>
            <a:ext cx="370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Planes</a:t>
            </a:r>
            <a:r>
              <a:rPr lang="en-US" dirty="0" smtClean="0"/>
              <a:t> → </a:t>
            </a:r>
          </a:p>
          <a:p>
            <a:r>
              <a:rPr lang="en-US" dirty="0" smtClean="0"/>
              <a:t>Defined by their normal vectors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01632" y="5902013"/>
            <a:ext cx="402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hkl</a:t>
            </a:r>
            <a:r>
              <a:rPr lang="en-US" dirty="0"/>
              <a:t>)</a:t>
            </a:r>
            <a:r>
              <a:rPr lang="en-US" dirty="0" smtClean="0"/>
              <a:t> denotes a specific plane</a:t>
            </a:r>
          </a:p>
          <a:p>
            <a:r>
              <a:rPr lang="en-US" dirty="0"/>
              <a:t>{</a:t>
            </a:r>
            <a:r>
              <a:rPr lang="en-US" dirty="0" err="1" smtClean="0"/>
              <a:t>hkl</a:t>
            </a:r>
            <a:r>
              <a:rPr lang="en-US" dirty="0"/>
              <a:t>}</a:t>
            </a:r>
            <a:r>
              <a:rPr lang="en-US" dirty="0" smtClean="0"/>
              <a:t> denotes a set of planes that are 	</a:t>
            </a:r>
            <a:r>
              <a:rPr lang="en-US" dirty="0" err="1" smtClean="0"/>
              <a:t>crystallographically</a:t>
            </a:r>
            <a:r>
              <a:rPr lang="en-US" dirty="0" smtClean="0"/>
              <a:t> equivalent.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666590" y="4132427"/>
            <a:ext cx="1961870" cy="1959329"/>
            <a:chOff x="5551714" y="3848101"/>
            <a:chExt cx="1077685" cy="1077685"/>
          </a:xfrm>
        </p:grpSpPr>
        <p:sp>
          <p:nvSpPr>
            <p:cNvPr id="71" name="Cube 70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>
            <a:off x="6171921" y="5577185"/>
            <a:ext cx="24144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6171921" y="3686113"/>
            <a:ext cx="4953" cy="1891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272088" y="5577185"/>
            <a:ext cx="904786" cy="878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72088" y="6456011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[100]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368569" y="5647266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[010]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99560" y="3501447"/>
            <a:ext cx="7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[001]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6590" y="4617819"/>
            <a:ext cx="1463553" cy="1473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76874" y="4139069"/>
            <a:ext cx="1463553" cy="1473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89714" y="4894501"/>
            <a:ext cx="71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(011)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810493" y="4234543"/>
            <a:ext cx="1635336" cy="1698171"/>
          </a:xfrm>
          <a:custGeom>
            <a:avLst/>
            <a:gdLst>
              <a:gd name="connsiteX0" fmla="*/ 350821 w 1635336"/>
              <a:gd name="connsiteY0" fmla="*/ 0 h 1698171"/>
              <a:gd name="connsiteX1" fmla="*/ 318164 w 1635336"/>
              <a:gd name="connsiteY1" fmla="*/ 54428 h 1698171"/>
              <a:gd name="connsiteX2" fmla="*/ 274621 w 1635336"/>
              <a:gd name="connsiteY2" fmla="*/ 97971 h 1698171"/>
              <a:gd name="connsiteX3" fmla="*/ 252850 w 1635336"/>
              <a:gd name="connsiteY3" fmla="*/ 119743 h 1698171"/>
              <a:gd name="connsiteX4" fmla="*/ 198421 w 1635336"/>
              <a:gd name="connsiteY4" fmla="*/ 185057 h 1698171"/>
              <a:gd name="connsiteX5" fmla="*/ 154878 w 1635336"/>
              <a:gd name="connsiteY5" fmla="*/ 239486 h 1698171"/>
              <a:gd name="connsiteX6" fmla="*/ 122221 w 1635336"/>
              <a:gd name="connsiteY6" fmla="*/ 261257 h 1698171"/>
              <a:gd name="connsiteX7" fmla="*/ 67793 w 1635336"/>
              <a:gd name="connsiteY7" fmla="*/ 315686 h 1698171"/>
              <a:gd name="connsiteX8" fmla="*/ 46021 w 1635336"/>
              <a:gd name="connsiteY8" fmla="*/ 337457 h 1698171"/>
              <a:gd name="connsiteX9" fmla="*/ 2478 w 1635336"/>
              <a:gd name="connsiteY9" fmla="*/ 402771 h 1698171"/>
              <a:gd name="connsiteX10" fmla="*/ 13364 w 1635336"/>
              <a:gd name="connsiteY10" fmla="*/ 489857 h 1698171"/>
              <a:gd name="connsiteX11" fmla="*/ 35136 w 1635336"/>
              <a:gd name="connsiteY11" fmla="*/ 424543 h 1698171"/>
              <a:gd name="connsiteX12" fmla="*/ 56907 w 1635336"/>
              <a:gd name="connsiteY12" fmla="*/ 402771 h 1698171"/>
              <a:gd name="connsiteX13" fmla="*/ 89564 w 1635336"/>
              <a:gd name="connsiteY13" fmla="*/ 326571 h 1698171"/>
              <a:gd name="connsiteX14" fmla="*/ 154878 w 1635336"/>
              <a:gd name="connsiteY14" fmla="*/ 217714 h 1698171"/>
              <a:gd name="connsiteX15" fmla="*/ 176650 w 1635336"/>
              <a:gd name="connsiteY15" fmla="*/ 185057 h 1698171"/>
              <a:gd name="connsiteX16" fmla="*/ 220193 w 1635336"/>
              <a:gd name="connsiteY16" fmla="*/ 163286 h 1698171"/>
              <a:gd name="connsiteX17" fmla="*/ 252850 w 1635336"/>
              <a:gd name="connsiteY17" fmla="*/ 152400 h 1698171"/>
              <a:gd name="connsiteX18" fmla="*/ 285507 w 1635336"/>
              <a:gd name="connsiteY18" fmla="*/ 130628 h 1698171"/>
              <a:gd name="connsiteX19" fmla="*/ 329050 w 1635336"/>
              <a:gd name="connsiteY19" fmla="*/ 108857 h 1698171"/>
              <a:gd name="connsiteX20" fmla="*/ 361707 w 1635336"/>
              <a:gd name="connsiteY20" fmla="*/ 87086 h 1698171"/>
              <a:gd name="connsiteX21" fmla="*/ 427021 w 1635336"/>
              <a:gd name="connsiteY21" fmla="*/ 65314 h 1698171"/>
              <a:gd name="connsiteX22" fmla="*/ 394364 w 1635336"/>
              <a:gd name="connsiteY22" fmla="*/ 130628 h 1698171"/>
              <a:gd name="connsiteX23" fmla="*/ 350821 w 1635336"/>
              <a:gd name="connsiteY23" fmla="*/ 195943 h 1698171"/>
              <a:gd name="connsiteX24" fmla="*/ 274621 w 1635336"/>
              <a:gd name="connsiteY24" fmla="*/ 272143 h 1698171"/>
              <a:gd name="connsiteX25" fmla="*/ 241964 w 1635336"/>
              <a:gd name="connsiteY25" fmla="*/ 304800 h 1698171"/>
              <a:gd name="connsiteX26" fmla="*/ 209307 w 1635336"/>
              <a:gd name="connsiteY26" fmla="*/ 326571 h 1698171"/>
              <a:gd name="connsiteX27" fmla="*/ 122221 w 1635336"/>
              <a:gd name="connsiteY27" fmla="*/ 413657 h 1698171"/>
              <a:gd name="connsiteX28" fmla="*/ 89564 w 1635336"/>
              <a:gd name="connsiteY28" fmla="*/ 446314 h 1698171"/>
              <a:gd name="connsiteX29" fmla="*/ 209307 w 1635336"/>
              <a:gd name="connsiteY29" fmla="*/ 315686 h 1698171"/>
              <a:gd name="connsiteX30" fmla="*/ 252850 w 1635336"/>
              <a:gd name="connsiteY30" fmla="*/ 283028 h 1698171"/>
              <a:gd name="connsiteX31" fmla="*/ 318164 w 1635336"/>
              <a:gd name="connsiteY31" fmla="*/ 217714 h 1698171"/>
              <a:gd name="connsiteX32" fmla="*/ 383478 w 1635336"/>
              <a:gd name="connsiteY32" fmla="*/ 174171 h 1698171"/>
              <a:gd name="connsiteX33" fmla="*/ 416136 w 1635336"/>
              <a:gd name="connsiteY33" fmla="*/ 152400 h 1698171"/>
              <a:gd name="connsiteX34" fmla="*/ 427021 w 1635336"/>
              <a:gd name="connsiteY34" fmla="*/ 119743 h 1698171"/>
              <a:gd name="connsiteX35" fmla="*/ 350821 w 1635336"/>
              <a:gd name="connsiteY35" fmla="*/ 195943 h 1698171"/>
              <a:gd name="connsiteX36" fmla="*/ 274621 w 1635336"/>
              <a:gd name="connsiteY36" fmla="*/ 261257 h 1698171"/>
              <a:gd name="connsiteX37" fmla="*/ 187536 w 1635336"/>
              <a:gd name="connsiteY37" fmla="*/ 315686 h 1698171"/>
              <a:gd name="connsiteX38" fmla="*/ 143993 w 1635336"/>
              <a:gd name="connsiteY38" fmla="*/ 348343 h 1698171"/>
              <a:gd name="connsiteX39" fmla="*/ 35136 w 1635336"/>
              <a:gd name="connsiteY39" fmla="*/ 424543 h 1698171"/>
              <a:gd name="connsiteX40" fmla="*/ 67793 w 1635336"/>
              <a:gd name="connsiteY40" fmla="*/ 359228 h 1698171"/>
              <a:gd name="connsiteX41" fmla="*/ 122221 w 1635336"/>
              <a:gd name="connsiteY41" fmla="*/ 315686 h 1698171"/>
              <a:gd name="connsiteX42" fmla="*/ 187536 w 1635336"/>
              <a:gd name="connsiteY42" fmla="*/ 250371 h 1698171"/>
              <a:gd name="connsiteX43" fmla="*/ 241964 w 1635336"/>
              <a:gd name="connsiteY43" fmla="*/ 206828 h 1698171"/>
              <a:gd name="connsiteX44" fmla="*/ 296393 w 1635336"/>
              <a:gd name="connsiteY44" fmla="*/ 152400 h 1698171"/>
              <a:gd name="connsiteX45" fmla="*/ 307278 w 1635336"/>
              <a:gd name="connsiteY45" fmla="*/ 119743 h 1698171"/>
              <a:gd name="connsiteX46" fmla="*/ 274621 w 1635336"/>
              <a:gd name="connsiteY46" fmla="*/ 185057 h 1698171"/>
              <a:gd name="connsiteX47" fmla="*/ 187536 w 1635336"/>
              <a:gd name="connsiteY47" fmla="*/ 283028 h 1698171"/>
              <a:gd name="connsiteX48" fmla="*/ 154878 w 1635336"/>
              <a:gd name="connsiteY48" fmla="*/ 304800 h 1698171"/>
              <a:gd name="connsiteX49" fmla="*/ 187536 w 1635336"/>
              <a:gd name="connsiteY49" fmla="*/ 293914 h 1698171"/>
              <a:gd name="connsiteX50" fmla="*/ 252850 w 1635336"/>
              <a:gd name="connsiteY50" fmla="*/ 250371 h 1698171"/>
              <a:gd name="connsiteX51" fmla="*/ 285507 w 1635336"/>
              <a:gd name="connsiteY51" fmla="*/ 217714 h 1698171"/>
              <a:gd name="connsiteX52" fmla="*/ 383478 w 1635336"/>
              <a:gd name="connsiteY52" fmla="*/ 163286 h 1698171"/>
              <a:gd name="connsiteX53" fmla="*/ 448793 w 1635336"/>
              <a:gd name="connsiteY53" fmla="*/ 119743 h 1698171"/>
              <a:gd name="connsiteX54" fmla="*/ 481450 w 1635336"/>
              <a:gd name="connsiteY54" fmla="*/ 97971 h 1698171"/>
              <a:gd name="connsiteX55" fmla="*/ 470564 w 1635336"/>
              <a:gd name="connsiteY55" fmla="*/ 141514 h 1698171"/>
              <a:gd name="connsiteX56" fmla="*/ 394364 w 1635336"/>
              <a:gd name="connsiteY56" fmla="*/ 228600 h 1698171"/>
              <a:gd name="connsiteX57" fmla="*/ 361707 w 1635336"/>
              <a:gd name="connsiteY57" fmla="*/ 250371 h 1698171"/>
              <a:gd name="connsiteX58" fmla="*/ 339936 w 1635336"/>
              <a:gd name="connsiteY58" fmla="*/ 272143 h 1698171"/>
              <a:gd name="connsiteX59" fmla="*/ 307278 w 1635336"/>
              <a:gd name="connsiteY59" fmla="*/ 293914 h 1698171"/>
              <a:gd name="connsiteX60" fmla="*/ 285507 w 1635336"/>
              <a:gd name="connsiteY60" fmla="*/ 315686 h 1698171"/>
              <a:gd name="connsiteX61" fmla="*/ 209307 w 1635336"/>
              <a:gd name="connsiteY61" fmla="*/ 381000 h 1698171"/>
              <a:gd name="connsiteX62" fmla="*/ 241964 w 1635336"/>
              <a:gd name="connsiteY62" fmla="*/ 326571 h 1698171"/>
              <a:gd name="connsiteX63" fmla="*/ 296393 w 1635336"/>
              <a:gd name="connsiteY63" fmla="*/ 272143 h 1698171"/>
              <a:gd name="connsiteX64" fmla="*/ 383478 w 1635336"/>
              <a:gd name="connsiteY64" fmla="*/ 174171 h 1698171"/>
              <a:gd name="connsiteX65" fmla="*/ 405250 w 1635336"/>
              <a:gd name="connsiteY65" fmla="*/ 152400 h 1698171"/>
              <a:gd name="connsiteX66" fmla="*/ 427021 w 1635336"/>
              <a:gd name="connsiteY66" fmla="*/ 130628 h 1698171"/>
              <a:gd name="connsiteX67" fmla="*/ 405250 w 1635336"/>
              <a:gd name="connsiteY67" fmla="*/ 195943 h 1698171"/>
              <a:gd name="connsiteX68" fmla="*/ 383478 w 1635336"/>
              <a:gd name="connsiteY68" fmla="*/ 217714 h 1698171"/>
              <a:gd name="connsiteX69" fmla="*/ 350821 w 1635336"/>
              <a:gd name="connsiteY69" fmla="*/ 261257 h 1698171"/>
              <a:gd name="connsiteX70" fmla="*/ 241964 w 1635336"/>
              <a:gd name="connsiteY70" fmla="*/ 359228 h 1698171"/>
              <a:gd name="connsiteX71" fmla="*/ 165764 w 1635336"/>
              <a:gd name="connsiteY71" fmla="*/ 413657 h 1698171"/>
              <a:gd name="connsiteX72" fmla="*/ 133107 w 1635336"/>
              <a:gd name="connsiteY72" fmla="*/ 435428 h 1698171"/>
              <a:gd name="connsiteX73" fmla="*/ 187536 w 1635336"/>
              <a:gd name="connsiteY73" fmla="*/ 413657 h 1698171"/>
              <a:gd name="connsiteX74" fmla="*/ 241964 w 1635336"/>
              <a:gd name="connsiteY74" fmla="*/ 381000 h 1698171"/>
              <a:gd name="connsiteX75" fmla="*/ 274621 w 1635336"/>
              <a:gd name="connsiteY75" fmla="*/ 359228 h 1698171"/>
              <a:gd name="connsiteX76" fmla="*/ 307278 w 1635336"/>
              <a:gd name="connsiteY76" fmla="*/ 348343 h 1698171"/>
              <a:gd name="connsiteX77" fmla="*/ 416136 w 1635336"/>
              <a:gd name="connsiteY77" fmla="*/ 272143 h 1698171"/>
              <a:gd name="connsiteX78" fmla="*/ 437907 w 1635336"/>
              <a:gd name="connsiteY78" fmla="*/ 250371 h 1698171"/>
              <a:gd name="connsiteX79" fmla="*/ 416136 w 1635336"/>
              <a:gd name="connsiteY79" fmla="*/ 283028 h 1698171"/>
              <a:gd name="connsiteX80" fmla="*/ 394364 w 1635336"/>
              <a:gd name="connsiteY80" fmla="*/ 337457 h 1698171"/>
              <a:gd name="connsiteX81" fmla="*/ 307278 w 1635336"/>
              <a:gd name="connsiteY81" fmla="*/ 435428 h 1698171"/>
              <a:gd name="connsiteX82" fmla="*/ 285507 w 1635336"/>
              <a:gd name="connsiteY82" fmla="*/ 468086 h 1698171"/>
              <a:gd name="connsiteX83" fmla="*/ 252850 w 1635336"/>
              <a:gd name="connsiteY83" fmla="*/ 489857 h 1698171"/>
              <a:gd name="connsiteX84" fmla="*/ 231078 w 1635336"/>
              <a:gd name="connsiteY84" fmla="*/ 511628 h 1698171"/>
              <a:gd name="connsiteX85" fmla="*/ 187536 w 1635336"/>
              <a:gd name="connsiteY85" fmla="*/ 533400 h 1698171"/>
              <a:gd name="connsiteX86" fmla="*/ 231078 w 1635336"/>
              <a:gd name="connsiteY86" fmla="*/ 500743 h 1698171"/>
              <a:gd name="connsiteX87" fmla="*/ 307278 w 1635336"/>
              <a:gd name="connsiteY87" fmla="*/ 446314 h 1698171"/>
              <a:gd name="connsiteX88" fmla="*/ 427021 w 1635336"/>
              <a:gd name="connsiteY88" fmla="*/ 337457 h 1698171"/>
              <a:gd name="connsiteX89" fmla="*/ 470564 w 1635336"/>
              <a:gd name="connsiteY89" fmla="*/ 304800 h 1698171"/>
              <a:gd name="connsiteX90" fmla="*/ 524993 w 1635336"/>
              <a:gd name="connsiteY90" fmla="*/ 250371 h 1698171"/>
              <a:gd name="connsiteX91" fmla="*/ 546764 w 1635336"/>
              <a:gd name="connsiteY91" fmla="*/ 217714 h 1698171"/>
              <a:gd name="connsiteX92" fmla="*/ 437907 w 1635336"/>
              <a:gd name="connsiteY92" fmla="*/ 337457 h 1698171"/>
              <a:gd name="connsiteX93" fmla="*/ 361707 w 1635336"/>
              <a:gd name="connsiteY93" fmla="*/ 424543 h 1698171"/>
              <a:gd name="connsiteX94" fmla="*/ 329050 w 1635336"/>
              <a:gd name="connsiteY94" fmla="*/ 468086 h 1698171"/>
              <a:gd name="connsiteX95" fmla="*/ 241964 w 1635336"/>
              <a:gd name="connsiteY95" fmla="*/ 533400 h 1698171"/>
              <a:gd name="connsiteX96" fmla="*/ 176650 w 1635336"/>
              <a:gd name="connsiteY96" fmla="*/ 576943 h 1698171"/>
              <a:gd name="connsiteX97" fmla="*/ 154878 w 1635336"/>
              <a:gd name="connsiteY97" fmla="*/ 598714 h 1698171"/>
              <a:gd name="connsiteX98" fmla="*/ 89564 w 1635336"/>
              <a:gd name="connsiteY98" fmla="*/ 642257 h 1698171"/>
              <a:gd name="connsiteX99" fmla="*/ 133107 w 1635336"/>
              <a:gd name="connsiteY99" fmla="*/ 609600 h 1698171"/>
              <a:gd name="connsiteX100" fmla="*/ 165764 w 1635336"/>
              <a:gd name="connsiteY100" fmla="*/ 598714 h 1698171"/>
              <a:gd name="connsiteX101" fmla="*/ 252850 w 1635336"/>
              <a:gd name="connsiteY101" fmla="*/ 533400 h 1698171"/>
              <a:gd name="connsiteX102" fmla="*/ 339936 w 1635336"/>
              <a:gd name="connsiteY102" fmla="*/ 478971 h 1698171"/>
              <a:gd name="connsiteX103" fmla="*/ 394364 w 1635336"/>
              <a:gd name="connsiteY103" fmla="*/ 446314 h 1698171"/>
              <a:gd name="connsiteX104" fmla="*/ 470564 w 1635336"/>
              <a:gd name="connsiteY104" fmla="*/ 391886 h 1698171"/>
              <a:gd name="connsiteX105" fmla="*/ 524993 w 1635336"/>
              <a:gd name="connsiteY105" fmla="*/ 337457 h 1698171"/>
              <a:gd name="connsiteX106" fmla="*/ 557650 w 1635336"/>
              <a:gd name="connsiteY106" fmla="*/ 304800 h 1698171"/>
              <a:gd name="connsiteX107" fmla="*/ 514107 w 1635336"/>
              <a:gd name="connsiteY107" fmla="*/ 381000 h 1698171"/>
              <a:gd name="connsiteX108" fmla="*/ 470564 w 1635336"/>
              <a:gd name="connsiteY108" fmla="*/ 435428 h 1698171"/>
              <a:gd name="connsiteX109" fmla="*/ 427021 w 1635336"/>
              <a:gd name="connsiteY109" fmla="*/ 489857 h 1698171"/>
              <a:gd name="connsiteX110" fmla="*/ 361707 w 1635336"/>
              <a:gd name="connsiteY110" fmla="*/ 555171 h 1698171"/>
              <a:gd name="connsiteX111" fmla="*/ 339936 w 1635336"/>
              <a:gd name="connsiteY111" fmla="*/ 576943 h 1698171"/>
              <a:gd name="connsiteX112" fmla="*/ 296393 w 1635336"/>
              <a:gd name="connsiteY112" fmla="*/ 598714 h 1698171"/>
              <a:gd name="connsiteX113" fmla="*/ 361707 w 1635336"/>
              <a:gd name="connsiteY113" fmla="*/ 555171 h 1698171"/>
              <a:gd name="connsiteX114" fmla="*/ 394364 w 1635336"/>
              <a:gd name="connsiteY114" fmla="*/ 522514 h 1698171"/>
              <a:gd name="connsiteX115" fmla="*/ 470564 w 1635336"/>
              <a:gd name="connsiteY115" fmla="*/ 468086 h 1698171"/>
              <a:gd name="connsiteX116" fmla="*/ 557650 w 1635336"/>
              <a:gd name="connsiteY116" fmla="*/ 402771 h 1698171"/>
              <a:gd name="connsiteX117" fmla="*/ 590307 w 1635336"/>
              <a:gd name="connsiteY117" fmla="*/ 370114 h 1698171"/>
              <a:gd name="connsiteX118" fmla="*/ 622964 w 1635336"/>
              <a:gd name="connsiteY118" fmla="*/ 359228 h 1698171"/>
              <a:gd name="connsiteX119" fmla="*/ 644736 w 1635336"/>
              <a:gd name="connsiteY119" fmla="*/ 326571 h 1698171"/>
              <a:gd name="connsiteX120" fmla="*/ 579421 w 1635336"/>
              <a:gd name="connsiteY120" fmla="*/ 413657 h 1698171"/>
              <a:gd name="connsiteX121" fmla="*/ 557650 w 1635336"/>
              <a:gd name="connsiteY121" fmla="*/ 446314 h 1698171"/>
              <a:gd name="connsiteX122" fmla="*/ 459678 w 1635336"/>
              <a:gd name="connsiteY122" fmla="*/ 533400 h 1698171"/>
              <a:gd name="connsiteX123" fmla="*/ 394364 w 1635336"/>
              <a:gd name="connsiteY123" fmla="*/ 598714 h 1698171"/>
              <a:gd name="connsiteX124" fmla="*/ 329050 w 1635336"/>
              <a:gd name="connsiteY124" fmla="*/ 642257 h 1698171"/>
              <a:gd name="connsiteX125" fmla="*/ 296393 w 1635336"/>
              <a:gd name="connsiteY125" fmla="*/ 664028 h 1698171"/>
              <a:gd name="connsiteX126" fmla="*/ 339936 w 1635336"/>
              <a:gd name="connsiteY126" fmla="*/ 653143 h 1698171"/>
              <a:gd name="connsiteX127" fmla="*/ 361707 w 1635336"/>
              <a:gd name="connsiteY127" fmla="*/ 631371 h 1698171"/>
              <a:gd name="connsiteX128" fmla="*/ 503221 w 1635336"/>
              <a:gd name="connsiteY128" fmla="*/ 533400 h 1698171"/>
              <a:gd name="connsiteX129" fmla="*/ 546764 w 1635336"/>
              <a:gd name="connsiteY129" fmla="*/ 511628 h 1698171"/>
              <a:gd name="connsiteX130" fmla="*/ 579421 w 1635336"/>
              <a:gd name="connsiteY130" fmla="*/ 478971 h 1698171"/>
              <a:gd name="connsiteX131" fmla="*/ 622964 w 1635336"/>
              <a:gd name="connsiteY131" fmla="*/ 446314 h 1698171"/>
              <a:gd name="connsiteX132" fmla="*/ 688278 w 1635336"/>
              <a:gd name="connsiteY132" fmla="*/ 402771 h 1698171"/>
              <a:gd name="connsiteX133" fmla="*/ 633850 w 1635336"/>
              <a:gd name="connsiteY133" fmla="*/ 478971 h 1698171"/>
              <a:gd name="connsiteX134" fmla="*/ 612078 w 1635336"/>
              <a:gd name="connsiteY134" fmla="*/ 500743 h 1698171"/>
              <a:gd name="connsiteX135" fmla="*/ 514107 w 1635336"/>
              <a:gd name="connsiteY135" fmla="*/ 609600 h 1698171"/>
              <a:gd name="connsiteX136" fmla="*/ 470564 w 1635336"/>
              <a:gd name="connsiteY136" fmla="*/ 653143 h 1698171"/>
              <a:gd name="connsiteX137" fmla="*/ 416136 w 1635336"/>
              <a:gd name="connsiteY137" fmla="*/ 696686 h 1698171"/>
              <a:gd name="connsiteX138" fmla="*/ 372593 w 1635336"/>
              <a:gd name="connsiteY138" fmla="*/ 729343 h 1698171"/>
              <a:gd name="connsiteX139" fmla="*/ 350821 w 1635336"/>
              <a:gd name="connsiteY139" fmla="*/ 751114 h 1698171"/>
              <a:gd name="connsiteX140" fmla="*/ 307278 w 1635336"/>
              <a:gd name="connsiteY140" fmla="*/ 772886 h 1698171"/>
              <a:gd name="connsiteX141" fmla="*/ 361707 w 1635336"/>
              <a:gd name="connsiteY141" fmla="*/ 762000 h 1698171"/>
              <a:gd name="connsiteX142" fmla="*/ 405250 w 1635336"/>
              <a:gd name="connsiteY142" fmla="*/ 740228 h 1698171"/>
              <a:gd name="connsiteX143" fmla="*/ 459678 w 1635336"/>
              <a:gd name="connsiteY143" fmla="*/ 718457 h 1698171"/>
              <a:gd name="connsiteX144" fmla="*/ 568536 w 1635336"/>
              <a:gd name="connsiteY144" fmla="*/ 653143 h 1698171"/>
              <a:gd name="connsiteX145" fmla="*/ 688278 w 1635336"/>
              <a:gd name="connsiteY145" fmla="*/ 576943 h 1698171"/>
              <a:gd name="connsiteX146" fmla="*/ 731821 w 1635336"/>
              <a:gd name="connsiteY146" fmla="*/ 544286 h 1698171"/>
              <a:gd name="connsiteX147" fmla="*/ 753593 w 1635336"/>
              <a:gd name="connsiteY147" fmla="*/ 511628 h 1698171"/>
              <a:gd name="connsiteX148" fmla="*/ 797136 w 1635336"/>
              <a:gd name="connsiteY148" fmla="*/ 457200 h 1698171"/>
              <a:gd name="connsiteX149" fmla="*/ 764478 w 1635336"/>
              <a:gd name="connsiteY149" fmla="*/ 468086 h 1698171"/>
              <a:gd name="connsiteX150" fmla="*/ 699164 w 1635336"/>
              <a:gd name="connsiteY150" fmla="*/ 555171 h 1698171"/>
              <a:gd name="connsiteX151" fmla="*/ 655621 w 1635336"/>
              <a:gd name="connsiteY151" fmla="*/ 620486 h 1698171"/>
              <a:gd name="connsiteX152" fmla="*/ 644736 w 1635336"/>
              <a:gd name="connsiteY152" fmla="*/ 653143 h 1698171"/>
              <a:gd name="connsiteX153" fmla="*/ 601193 w 1635336"/>
              <a:gd name="connsiteY153" fmla="*/ 696686 h 1698171"/>
              <a:gd name="connsiteX154" fmla="*/ 699164 w 1635336"/>
              <a:gd name="connsiteY154" fmla="*/ 620486 h 1698171"/>
              <a:gd name="connsiteX155" fmla="*/ 764478 w 1635336"/>
              <a:gd name="connsiteY155" fmla="*/ 555171 h 1698171"/>
              <a:gd name="connsiteX156" fmla="*/ 786250 w 1635336"/>
              <a:gd name="connsiteY156" fmla="*/ 533400 h 1698171"/>
              <a:gd name="connsiteX157" fmla="*/ 818907 w 1635336"/>
              <a:gd name="connsiteY157" fmla="*/ 511628 h 1698171"/>
              <a:gd name="connsiteX158" fmla="*/ 840678 w 1635336"/>
              <a:gd name="connsiteY158" fmla="*/ 478971 h 1698171"/>
              <a:gd name="connsiteX159" fmla="*/ 818907 w 1635336"/>
              <a:gd name="connsiteY159" fmla="*/ 500743 h 1698171"/>
              <a:gd name="connsiteX160" fmla="*/ 786250 w 1635336"/>
              <a:gd name="connsiteY160" fmla="*/ 566057 h 1698171"/>
              <a:gd name="connsiteX161" fmla="*/ 753593 w 1635336"/>
              <a:gd name="connsiteY161" fmla="*/ 587828 h 1698171"/>
              <a:gd name="connsiteX162" fmla="*/ 710050 w 1635336"/>
              <a:gd name="connsiteY162" fmla="*/ 631371 h 1698171"/>
              <a:gd name="connsiteX163" fmla="*/ 622964 w 1635336"/>
              <a:gd name="connsiteY163" fmla="*/ 696686 h 1698171"/>
              <a:gd name="connsiteX164" fmla="*/ 579421 w 1635336"/>
              <a:gd name="connsiteY164" fmla="*/ 729343 h 1698171"/>
              <a:gd name="connsiteX165" fmla="*/ 459678 w 1635336"/>
              <a:gd name="connsiteY165" fmla="*/ 783771 h 1698171"/>
              <a:gd name="connsiteX166" fmla="*/ 470564 w 1635336"/>
              <a:gd name="connsiteY166" fmla="*/ 794657 h 1698171"/>
              <a:gd name="connsiteX167" fmla="*/ 524993 w 1635336"/>
              <a:gd name="connsiteY167" fmla="*/ 751114 h 1698171"/>
              <a:gd name="connsiteX168" fmla="*/ 666507 w 1635336"/>
              <a:gd name="connsiteY168" fmla="*/ 653143 h 1698171"/>
              <a:gd name="connsiteX169" fmla="*/ 699164 w 1635336"/>
              <a:gd name="connsiteY169" fmla="*/ 620486 h 1698171"/>
              <a:gd name="connsiteX170" fmla="*/ 775364 w 1635336"/>
              <a:gd name="connsiteY170" fmla="*/ 555171 h 1698171"/>
              <a:gd name="connsiteX171" fmla="*/ 797136 w 1635336"/>
              <a:gd name="connsiteY171" fmla="*/ 533400 h 1698171"/>
              <a:gd name="connsiteX172" fmla="*/ 710050 w 1635336"/>
              <a:gd name="connsiteY172" fmla="*/ 642257 h 1698171"/>
              <a:gd name="connsiteX173" fmla="*/ 688278 w 1635336"/>
              <a:gd name="connsiteY173" fmla="*/ 664028 h 1698171"/>
              <a:gd name="connsiteX174" fmla="*/ 666507 w 1635336"/>
              <a:gd name="connsiteY174" fmla="*/ 685800 h 1698171"/>
              <a:gd name="connsiteX175" fmla="*/ 622964 w 1635336"/>
              <a:gd name="connsiteY175" fmla="*/ 718457 h 1698171"/>
              <a:gd name="connsiteX176" fmla="*/ 568536 w 1635336"/>
              <a:gd name="connsiteY176" fmla="*/ 772886 h 1698171"/>
              <a:gd name="connsiteX177" fmla="*/ 601193 w 1635336"/>
              <a:gd name="connsiteY177" fmla="*/ 783771 h 1698171"/>
              <a:gd name="connsiteX178" fmla="*/ 688278 w 1635336"/>
              <a:gd name="connsiteY178" fmla="*/ 740228 h 1698171"/>
              <a:gd name="connsiteX179" fmla="*/ 720936 w 1635336"/>
              <a:gd name="connsiteY179" fmla="*/ 729343 h 1698171"/>
              <a:gd name="connsiteX180" fmla="*/ 775364 w 1635336"/>
              <a:gd name="connsiteY180" fmla="*/ 696686 h 1698171"/>
              <a:gd name="connsiteX181" fmla="*/ 818907 w 1635336"/>
              <a:gd name="connsiteY181" fmla="*/ 674914 h 1698171"/>
              <a:gd name="connsiteX182" fmla="*/ 851564 w 1635336"/>
              <a:gd name="connsiteY182" fmla="*/ 642257 h 1698171"/>
              <a:gd name="connsiteX183" fmla="*/ 960421 w 1635336"/>
              <a:gd name="connsiteY183" fmla="*/ 555171 h 1698171"/>
              <a:gd name="connsiteX184" fmla="*/ 938650 w 1635336"/>
              <a:gd name="connsiteY184" fmla="*/ 576943 h 1698171"/>
              <a:gd name="connsiteX185" fmla="*/ 873336 w 1635336"/>
              <a:gd name="connsiteY185" fmla="*/ 653143 h 1698171"/>
              <a:gd name="connsiteX186" fmla="*/ 818907 w 1635336"/>
              <a:gd name="connsiteY186" fmla="*/ 696686 h 1698171"/>
              <a:gd name="connsiteX187" fmla="*/ 775364 w 1635336"/>
              <a:gd name="connsiteY187" fmla="*/ 729343 h 1698171"/>
              <a:gd name="connsiteX188" fmla="*/ 710050 w 1635336"/>
              <a:gd name="connsiteY188" fmla="*/ 772886 h 1698171"/>
              <a:gd name="connsiteX189" fmla="*/ 644736 w 1635336"/>
              <a:gd name="connsiteY189" fmla="*/ 816428 h 1698171"/>
              <a:gd name="connsiteX190" fmla="*/ 590307 w 1635336"/>
              <a:gd name="connsiteY190" fmla="*/ 838200 h 1698171"/>
              <a:gd name="connsiteX191" fmla="*/ 666507 w 1635336"/>
              <a:gd name="connsiteY191" fmla="*/ 772886 h 1698171"/>
              <a:gd name="connsiteX192" fmla="*/ 699164 w 1635336"/>
              <a:gd name="connsiteY192" fmla="*/ 751114 h 1698171"/>
              <a:gd name="connsiteX193" fmla="*/ 731821 w 1635336"/>
              <a:gd name="connsiteY193" fmla="*/ 718457 h 1698171"/>
              <a:gd name="connsiteX194" fmla="*/ 840678 w 1635336"/>
              <a:gd name="connsiteY194" fmla="*/ 620486 h 1698171"/>
              <a:gd name="connsiteX195" fmla="*/ 862450 w 1635336"/>
              <a:gd name="connsiteY195" fmla="*/ 587828 h 1698171"/>
              <a:gd name="connsiteX196" fmla="*/ 895107 w 1635336"/>
              <a:gd name="connsiteY196" fmla="*/ 544286 h 1698171"/>
              <a:gd name="connsiteX197" fmla="*/ 862450 w 1635336"/>
              <a:gd name="connsiteY197" fmla="*/ 576943 h 1698171"/>
              <a:gd name="connsiteX198" fmla="*/ 764478 w 1635336"/>
              <a:gd name="connsiteY198" fmla="*/ 685800 h 1698171"/>
              <a:gd name="connsiteX199" fmla="*/ 688278 w 1635336"/>
              <a:gd name="connsiteY199" fmla="*/ 729343 h 1698171"/>
              <a:gd name="connsiteX200" fmla="*/ 633850 w 1635336"/>
              <a:gd name="connsiteY200" fmla="*/ 772886 h 1698171"/>
              <a:gd name="connsiteX201" fmla="*/ 557650 w 1635336"/>
              <a:gd name="connsiteY201" fmla="*/ 827314 h 1698171"/>
              <a:gd name="connsiteX202" fmla="*/ 448793 w 1635336"/>
              <a:gd name="connsiteY202" fmla="*/ 892628 h 1698171"/>
              <a:gd name="connsiteX203" fmla="*/ 416136 w 1635336"/>
              <a:gd name="connsiteY203" fmla="*/ 903514 h 1698171"/>
              <a:gd name="connsiteX204" fmla="*/ 383478 w 1635336"/>
              <a:gd name="connsiteY204" fmla="*/ 925286 h 1698171"/>
              <a:gd name="connsiteX205" fmla="*/ 427021 w 1635336"/>
              <a:gd name="connsiteY205" fmla="*/ 914400 h 1698171"/>
              <a:gd name="connsiteX206" fmla="*/ 459678 w 1635336"/>
              <a:gd name="connsiteY206" fmla="*/ 892628 h 1698171"/>
              <a:gd name="connsiteX207" fmla="*/ 503221 w 1635336"/>
              <a:gd name="connsiteY207" fmla="*/ 870857 h 1698171"/>
              <a:gd name="connsiteX208" fmla="*/ 524993 w 1635336"/>
              <a:gd name="connsiteY208" fmla="*/ 838200 h 1698171"/>
              <a:gd name="connsiteX209" fmla="*/ 612078 w 1635336"/>
              <a:gd name="connsiteY209" fmla="*/ 762000 h 1698171"/>
              <a:gd name="connsiteX210" fmla="*/ 666507 w 1635336"/>
              <a:gd name="connsiteY210" fmla="*/ 729343 h 1698171"/>
              <a:gd name="connsiteX211" fmla="*/ 742707 w 1635336"/>
              <a:gd name="connsiteY211" fmla="*/ 674914 h 1698171"/>
              <a:gd name="connsiteX212" fmla="*/ 731821 w 1635336"/>
              <a:gd name="connsiteY212" fmla="*/ 751114 h 1698171"/>
              <a:gd name="connsiteX213" fmla="*/ 677393 w 1635336"/>
              <a:gd name="connsiteY213" fmla="*/ 849086 h 1698171"/>
              <a:gd name="connsiteX214" fmla="*/ 666507 w 1635336"/>
              <a:gd name="connsiteY214" fmla="*/ 881743 h 1698171"/>
              <a:gd name="connsiteX215" fmla="*/ 786250 w 1635336"/>
              <a:gd name="connsiteY215" fmla="*/ 849086 h 1698171"/>
              <a:gd name="connsiteX216" fmla="*/ 884221 w 1635336"/>
              <a:gd name="connsiteY216" fmla="*/ 794657 h 1698171"/>
              <a:gd name="connsiteX217" fmla="*/ 927764 w 1635336"/>
              <a:gd name="connsiteY217" fmla="*/ 772886 h 1698171"/>
              <a:gd name="connsiteX218" fmla="*/ 1014850 w 1635336"/>
              <a:gd name="connsiteY218" fmla="*/ 718457 h 1698171"/>
              <a:gd name="connsiteX219" fmla="*/ 993078 w 1635336"/>
              <a:gd name="connsiteY219" fmla="*/ 696686 h 1698171"/>
              <a:gd name="connsiteX220" fmla="*/ 927764 w 1635336"/>
              <a:gd name="connsiteY220" fmla="*/ 762000 h 1698171"/>
              <a:gd name="connsiteX221" fmla="*/ 862450 w 1635336"/>
              <a:gd name="connsiteY221" fmla="*/ 816428 h 1698171"/>
              <a:gd name="connsiteX222" fmla="*/ 840678 w 1635336"/>
              <a:gd name="connsiteY222" fmla="*/ 849086 h 1698171"/>
              <a:gd name="connsiteX223" fmla="*/ 699164 w 1635336"/>
              <a:gd name="connsiteY223" fmla="*/ 914400 h 1698171"/>
              <a:gd name="connsiteX224" fmla="*/ 590307 w 1635336"/>
              <a:gd name="connsiteY224" fmla="*/ 990600 h 1698171"/>
              <a:gd name="connsiteX225" fmla="*/ 622964 w 1635336"/>
              <a:gd name="connsiteY225" fmla="*/ 968828 h 1698171"/>
              <a:gd name="connsiteX226" fmla="*/ 720936 w 1635336"/>
              <a:gd name="connsiteY226" fmla="*/ 903514 h 1698171"/>
              <a:gd name="connsiteX227" fmla="*/ 786250 w 1635336"/>
              <a:gd name="connsiteY227" fmla="*/ 859971 h 1698171"/>
              <a:gd name="connsiteX228" fmla="*/ 818907 w 1635336"/>
              <a:gd name="connsiteY228" fmla="*/ 838200 h 1698171"/>
              <a:gd name="connsiteX229" fmla="*/ 873336 w 1635336"/>
              <a:gd name="connsiteY229" fmla="*/ 783771 h 1698171"/>
              <a:gd name="connsiteX230" fmla="*/ 938650 w 1635336"/>
              <a:gd name="connsiteY230" fmla="*/ 740228 h 1698171"/>
              <a:gd name="connsiteX231" fmla="*/ 927764 w 1635336"/>
              <a:gd name="connsiteY231" fmla="*/ 772886 h 1698171"/>
              <a:gd name="connsiteX232" fmla="*/ 873336 w 1635336"/>
              <a:gd name="connsiteY232" fmla="*/ 838200 h 1698171"/>
              <a:gd name="connsiteX233" fmla="*/ 829793 w 1635336"/>
              <a:gd name="connsiteY233" fmla="*/ 903514 h 1698171"/>
              <a:gd name="connsiteX234" fmla="*/ 808021 w 1635336"/>
              <a:gd name="connsiteY234" fmla="*/ 925286 h 1698171"/>
              <a:gd name="connsiteX235" fmla="*/ 938650 w 1635336"/>
              <a:gd name="connsiteY235" fmla="*/ 881743 h 1698171"/>
              <a:gd name="connsiteX236" fmla="*/ 982193 w 1635336"/>
              <a:gd name="connsiteY236" fmla="*/ 870857 h 1698171"/>
              <a:gd name="connsiteX237" fmla="*/ 1058393 w 1635336"/>
              <a:gd name="connsiteY237" fmla="*/ 827314 h 1698171"/>
              <a:gd name="connsiteX238" fmla="*/ 1091050 w 1635336"/>
              <a:gd name="connsiteY238" fmla="*/ 805543 h 1698171"/>
              <a:gd name="connsiteX239" fmla="*/ 1080164 w 1635336"/>
              <a:gd name="connsiteY239" fmla="*/ 816428 h 1698171"/>
              <a:gd name="connsiteX240" fmla="*/ 1047507 w 1635336"/>
              <a:gd name="connsiteY240" fmla="*/ 859971 h 1698171"/>
              <a:gd name="connsiteX241" fmla="*/ 960421 w 1635336"/>
              <a:gd name="connsiteY241" fmla="*/ 925286 h 1698171"/>
              <a:gd name="connsiteX242" fmla="*/ 884221 w 1635336"/>
              <a:gd name="connsiteY242" fmla="*/ 979714 h 1698171"/>
              <a:gd name="connsiteX243" fmla="*/ 851564 w 1635336"/>
              <a:gd name="connsiteY243" fmla="*/ 1001486 h 1698171"/>
              <a:gd name="connsiteX244" fmla="*/ 786250 w 1635336"/>
              <a:gd name="connsiteY244" fmla="*/ 1055914 h 1698171"/>
              <a:gd name="connsiteX245" fmla="*/ 829793 w 1635336"/>
              <a:gd name="connsiteY245" fmla="*/ 990600 h 1698171"/>
              <a:gd name="connsiteX246" fmla="*/ 895107 w 1635336"/>
              <a:gd name="connsiteY246" fmla="*/ 892628 h 1698171"/>
              <a:gd name="connsiteX247" fmla="*/ 927764 w 1635336"/>
              <a:gd name="connsiteY247" fmla="*/ 859971 h 1698171"/>
              <a:gd name="connsiteX248" fmla="*/ 960421 w 1635336"/>
              <a:gd name="connsiteY248" fmla="*/ 816428 h 1698171"/>
              <a:gd name="connsiteX249" fmla="*/ 993078 w 1635336"/>
              <a:gd name="connsiteY249" fmla="*/ 783771 h 1698171"/>
              <a:gd name="connsiteX250" fmla="*/ 1014850 w 1635336"/>
              <a:gd name="connsiteY250" fmla="*/ 751114 h 1698171"/>
              <a:gd name="connsiteX251" fmla="*/ 1025736 w 1635336"/>
              <a:gd name="connsiteY251" fmla="*/ 740228 h 1698171"/>
              <a:gd name="connsiteX252" fmla="*/ 993078 w 1635336"/>
              <a:gd name="connsiteY252" fmla="*/ 751114 h 1698171"/>
              <a:gd name="connsiteX253" fmla="*/ 971307 w 1635336"/>
              <a:gd name="connsiteY253" fmla="*/ 772886 h 1698171"/>
              <a:gd name="connsiteX254" fmla="*/ 884221 w 1635336"/>
              <a:gd name="connsiteY254" fmla="*/ 816428 h 1698171"/>
              <a:gd name="connsiteX255" fmla="*/ 775364 w 1635336"/>
              <a:gd name="connsiteY255" fmla="*/ 881743 h 1698171"/>
              <a:gd name="connsiteX256" fmla="*/ 688278 w 1635336"/>
              <a:gd name="connsiteY256" fmla="*/ 925286 h 1698171"/>
              <a:gd name="connsiteX257" fmla="*/ 644736 w 1635336"/>
              <a:gd name="connsiteY257" fmla="*/ 947057 h 1698171"/>
              <a:gd name="connsiteX258" fmla="*/ 622964 w 1635336"/>
              <a:gd name="connsiteY258" fmla="*/ 979714 h 1698171"/>
              <a:gd name="connsiteX259" fmla="*/ 742707 w 1635336"/>
              <a:gd name="connsiteY259" fmla="*/ 914400 h 1698171"/>
              <a:gd name="connsiteX260" fmla="*/ 829793 w 1635336"/>
              <a:gd name="connsiteY260" fmla="*/ 870857 h 1698171"/>
              <a:gd name="connsiteX261" fmla="*/ 873336 w 1635336"/>
              <a:gd name="connsiteY261" fmla="*/ 849086 h 1698171"/>
              <a:gd name="connsiteX262" fmla="*/ 938650 w 1635336"/>
              <a:gd name="connsiteY262" fmla="*/ 816428 h 1698171"/>
              <a:gd name="connsiteX263" fmla="*/ 949536 w 1635336"/>
              <a:gd name="connsiteY263" fmla="*/ 805543 h 1698171"/>
              <a:gd name="connsiteX264" fmla="*/ 916878 w 1635336"/>
              <a:gd name="connsiteY264" fmla="*/ 838200 h 1698171"/>
              <a:gd name="connsiteX265" fmla="*/ 884221 w 1635336"/>
              <a:gd name="connsiteY265" fmla="*/ 870857 h 1698171"/>
              <a:gd name="connsiteX266" fmla="*/ 851564 w 1635336"/>
              <a:gd name="connsiteY266" fmla="*/ 892628 h 1698171"/>
              <a:gd name="connsiteX267" fmla="*/ 808021 w 1635336"/>
              <a:gd name="connsiteY267" fmla="*/ 914400 h 1698171"/>
              <a:gd name="connsiteX268" fmla="*/ 764478 w 1635336"/>
              <a:gd name="connsiteY268" fmla="*/ 947057 h 1698171"/>
              <a:gd name="connsiteX269" fmla="*/ 677393 w 1635336"/>
              <a:gd name="connsiteY269" fmla="*/ 990600 h 1698171"/>
              <a:gd name="connsiteX270" fmla="*/ 644736 w 1635336"/>
              <a:gd name="connsiteY270" fmla="*/ 1012371 h 1698171"/>
              <a:gd name="connsiteX271" fmla="*/ 579421 w 1635336"/>
              <a:gd name="connsiteY271" fmla="*/ 1034143 h 1698171"/>
              <a:gd name="connsiteX272" fmla="*/ 677393 w 1635336"/>
              <a:gd name="connsiteY272" fmla="*/ 1001486 h 1698171"/>
              <a:gd name="connsiteX273" fmla="*/ 753593 w 1635336"/>
              <a:gd name="connsiteY273" fmla="*/ 968828 h 1698171"/>
              <a:gd name="connsiteX274" fmla="*/ 884221 w 1635336"/>
              <a:gd name="connsiteY274" fmla="*/ 892628 h 1698171"/>
              <a:gd name="connsiteX275" fmla="*/ 927764 w 1635336"/>
              <a:gd name="connsiteY275" fmla="*/ 881743 h 1698171"/>
              <a:gd name="connsiteX276" fmla="*/ 960421 w 1635336"/>
              <a:gd name="connsiteY276" fmla="*/ 859971 h 1698171"/>
              <a:gd name="connsiteX277" fmla="*/ 993078 w 1635336"/>
              <a:gd name="connsiteY277" fmla="*/ 849086 h 1698171"/>
              <a:gd name="connsiteX278" fmla="*/ 1014850 w 1635336"/>
              <a:gd name="connsiteY278" fmla="*/ 827314 h 1698171"/>
              <a:gd name="connsiteX279" fmla="*/ 1003964 w 1635336"/>
              <a:gd name="connsiteY279" fmla="*/ 881743 h 1698171"/>
              <a:gd name="connsiteX280" fmla="*/ 971307 w 1635336"/>
              <a:gd name="connsiteY280" fmla="*/ 925286 h 1698171"/>
              <a:gd name="connsiteX281" fmla="*/ 949536 w 1635336"/>
              <a:gd name="connsiteY281" fmla="*/ 957943 h 1698171"/>
              <a:gd name="connsiteX282" fmla="*/ 916878 w 1635336"/>
              <a:gd name="connsiteY282" fmla="*/ 979714 h 1698171"/>
              <a:gd name="connsiteX283" fmla="*/ 895107 w 1635336"/>
              <a:gd name="connsiteY283" fmla="*/ 1001486 h 1698171"/>
              <a:gd name="connsiteX284" fmla="*/ 829793 w 1635336"/>
              <a:gd name="connsiteY284" fmla="*/ 1045028 h 1698171"/>
              <a:gd name="connsiteX285" fmla="*/ 797136 w 1635336"/>
              <a:gd name="connsiteY285" fmla="*/ 1055914 h 1698171"/>
              <a:gd name="connsiteX286" fmla="*/ 873336 w 1635336"/>
              <a:gd name="connsiteY286" fmla="*/ 1045028 h 1698171"/>
              <a:gd name="connsiteX287" fmla="*/ 960421 w 1635336"/>
              <a:gd name="connsiteY287" fmla="*/ 1001486 h 1698171"/>
              <a:gd name="connsiteX288" fmla="*/ 1047507 w 1635336"/>
              <a:gd name="connsiteY288" fmla="*/ 957943 h 1698171"/>
              <a:gd name="connsiteX289" fmla="*/ 1080164 w 1635336"/>
              <a:gd name="connsiteY289" fmla="*/ 936171 h 1698171"/>
              <a:gd name="connsiteX290" fmla="*/ 1112821 w 1635336"/>
              <a:gd name="connsiteY290" fmla="*/ 925286 h 1698171"/>
              <a:gd name="connsiteX291" fmla="*/ 1101936 w 1635336"/>
              <a:gd name="connsiteY291" fmla="*/ 936171 h 1698171"/>
              <a:gd name="connsiteX292" fmla="*/ 1080164 w 1635336"/>
              <a:gd name="connsiteY292" fmla="*/ 968828 h 1698171"/>
              <a:gd name="connsiteX293" fmla="*/ 1003964 w 1635336"/>
              <a:gd name="connsiteY293" fmla="*/ 1012371 h 1698171"/>
              <a:gd name="connsiteX294" fmla="*/ 884221 w 1635336"/>
              <a:gd name="connsiteY294" fmla="*/ 1088571 h 1698171"/>
              <a:gd name="connsiteX295" fmla="*/ 808021 w 1635336"/>
              <a:gd name="connsiteY295" fmla="*/ 1132114 h 1698171"/>
              <a:gd name="connsiteX296" fmla="*/ 764478 w 1635336"/>
              <a:gd name="connsiteY296" fmla="*/ 1175657 h 1698171"/>
              <a:gd name="connsiteX297" fmla="*/ 731821 w 1635336"/>
              <a:gd name="connsiteY297" fmla="*/ 1186543 h 1698171"/>
              <a:gd name="connsiteX298" fmla="*/ 764478 w 1635336"/>
              <a:gd name="connsiteY298" fmla="*/ 1164771 h 1698171"/>
              <a:gd name="connsiteX299" fmla="*/ 786250 w 1635336"/>
              <a:gd name="connsiteY299" fmla="*/ 1143000 h 1698171"/>
              <a:gd name="connsiteX300" fmla="*/ 840678 w 1635336"/>
              <a:gd name="connsiteY300" fmla="*/ 1110343 h 1698171"/>
              <a:gd name="connsiteX301" fmla="*/ 862450 w 1635336"/>
              <a:gd name="connsiteY301" fmla="*/ 1088571 h 1698171"/>
              <a:gd name="connsiteX302" fmla="*/ 982193 w 1635336"/>
              <a:gd name="connsiteY302" fmla="*/ 979714 h 1698171"/>
              <a:gd name="connsiteX303" fmla="*/ 1014850 w 1635336"/>
              <a:gd name="connsiteY303" fmla="*/ 947057 h 1698171"/>
              <a:gd name="connsiteX304" fmla="*/ 1036621 w 1635336"/>
              <a:gd name="connsiteY304" fmla="*/ 914400 h 1698171"/>
              <a:gd name="connsiteX305" fmla="*/ 1069278 w 1635336"/>
              <a:gd name="connsiteY305" fmla="*/ 892628 h 1698171"/>
              <a:gd name="connsiteX306" fmla="*/ 1091050 w 1635336"/>
              <a:gd name="connsiteY306" fmla="*/ 870857 h 1698171"/>
              <a:gd name="connsiteX307" fmla="*/ 1069278 w 1635336"/>
              <a:gd name="connsiteY307" fmla="*/ 914400 h 1698171"/>
              <a:gd name="connsiteX308" fmla="*/ 993078 w 1635336"/>
              <a:gd name="connsiteY308" fmla="*/ 1001486 h 1698171"/>
              <a:gd name="connsiteX309" fmla="*/ 971307 w 1635336"/>
              <a:gd name="connsiteY309" fmla="*/ 1034143 h 1698171"/>
              <a:gd name="connsiteX310" fmla="*/ 927764 w 1635336"/>
              <a:gd name="connsiteY310" fmla="*/ 1055914 h 1698171"/>
              <a:gd name="connsiteX311" fmla="*/ 851564 w 1635336"/>
              <a:gd name="connsiteY311" fmla="*/ 1110343 h 1698171"/>
              <a:gd name="connsiteX312" fmla="*/ 818907 w 1635336"/>
              <a:gd name="connsiteY312" fmla="*/ 1121228 h 1698171"/>
              <a:gd name="connsiteX313" fmla="*/ 797136 w 1635336"/>
              <a:gd name="connsiteY313" fmla="*/ 1143000 h 1698171"/>
              <a:gd name="connsiteX314" fmla="*/ 731821 w 1635336"/>
              <a:gd name="connsiteY314" fmla="*/ 1164771 h 1698171"/>
              <a:gd name="connsiteX315" fmla="*/ 808021 w 1635336"/>
              <a:gd name="connsiteY315" fmla="*/ 1153886 h 1698171"/>
              <a:gd name="connsiteX316" fmla="*/ 862450 w 1635336"/>
              <a:gd name="connsiteY316" fmla="*/ 1143000 h 1698171"/>
              <a:gd name="connsiteX317" fmla="*/ 916878 w 1635336"/>
              <a:gd name="connsiteY317" fmla="*/ 1121228 h 1698171"/>
              <a:gd name="connsiteX318" fmla="*/ 1156364 w 1635336"/>
              <a:gd name="connsiteY318" fmla="*/ 1055914 h 1698171"/>
              <a:gd name="connsiteX319" fmla="*/ 1210793 w 1635336"/>
              <a:gd name="connsiteY319" fmla="*/ 1034143 h 1698171"/>
              <a:gd name="connsiteX320" fmla="*/ 1254336 w 1635336"/>
              <a:gd name="connsiteY320" fmla="*/ 1012371 h 1698171"/>
              <a:gd name="connsiteX321" fmla="*/ 1297878 w 1635336"/>
              <a:gd name="connsiteY321" fmla="*/ 1001486 h 1698171"/>
              <a:gd name="connsiteX322" fmla="*/ 1319650 w 1635336"/>
              <a:gd name="connsiteY322" fmla="*/ 979714 h 1698171"/>
              <a:gd name="connsiteX323" fmla="*/ 1254336 w 1635336"/>
              <a:gd name="connsiteY323" fmla="*/ 1023257 h 1698171"/>
              <a:gd name="connsiteX324" fmla="*/ 1232564 w 1635336"/>
              <a:gd name="connsiteY324" fmla="*/ 1045028 h 1698171"/>
              <a:gd name="connsiteX325" fmla="*/ 1189021 w 1635336"/>
              <a:gd name="connsiteY325" fmla="*/ 1066800 h 1698171"/>
              <a:gd name="connsiteX326" fmla="*/ 1156364 w 1635336"/>
              <a:gd name="connsiteY326" fmla="*/ 1088571 h 1698171"/>
              <a:gd name="connsiteX327" fmla="*/ 1112821 w 1635336"/>
              <a:gd name="connsiteY327" fmla="*/ 1110343 h 1698171"/>
              <a:gd name="connsiteX328" fmla="*/ 1025736 w 1635336"/>
              <a:gd name="connsiteY328" fmla="*/ 1164771 h 1698171"/>
              <a:gd name="connsiteX329" fmla="*/ 960421 w 1635336"/>
              <a:gd name="connsiteY329" fmla="*/ 1186543 h 1698171"/>
              <a:gd name="connsiteX330" fmla="*/ 927764 w 1635336"/>
              <a:gd name="connsiteY330" fmla="*/ 1208314 h 1698171"/>
              <a:gd name="connsiteX331" fmla="*/ 971307 w 1635336"/>
              <a:gd name="connsiteY331" fmla="*/ 1153886 h 1698171"/>
              <a:gd name="connsiteX332" fmla="*/ 1036621 w 1635336"/>
              <a:gd name="connsiteY332" fmla="*/ 1099457 h 1698171"/>
              <a:gd name="connsiteX333" fmla="*/ 1069278 w 1635336"/>
              <a:gd name="connsiteY333" fmla="*/ 1066800 h 1698171"/>
              <a:gd name="connsiteX334" fmla="*/ 1134593 w 1635336"/>
              <a:gd name="connsiteY334" fmla="*/ 1012371 h 1698171"/>
              <a:gd name="connsiteX335" fmla="*/ 1156364 w 1635336"/>
              <a:gd name="connsiteY335" fmla="*/ 979714 h 1698171"/>
              <a:gd name="connsiteX336" fmla="*/ 1199907 w 1635336"/>
              <a:gd name="connsiteY336" fmla="*/ 936171 h 1698171"/>
              <a:gd name="connsiteX337" fmla="*/ 1232564 w 1635336"/>
              <a:gd name="connsiteY337" fmla="*/ 903514 h 1698171"/>
              <a:gd name="connsiteX338" fmla="*/ 1210793 w 1635336"/>
              <a:gd name="connsiteY338" fmla="*/ 925286 h 1698171"/>
              <a:gd name="connsiteX339" fmla="*/ 1189021 w 1635336"/>
              <a:gd name="connsiteY339" fmla="*/ 947057 h 1698171"/>
              <a:gd name="connsiteX340" fmla="*/ 1156364 w 1635336"/>
              <a:gd name="connsiteY340" fmla="*/ 979714 h 1698171"/>
              <a:gd name="connsiteX341" fmla="*/ 1080164 w 1635336"/>
              <a:gd name="connsiteY341" fmla="*/ 1034143 h 1698171"/>
              <a:gd name="connsiteX342" fmla="*/ 1036621 w 1635336"/>
              <a:gd name="connsiteY342" fmla="*/ 1055914 h 1698171"/>
              <a:gd name="connsiteX343" fmla="*/ 1003964 w 1635336"/>
              <a:gd name="connsiteY343" fmla="*/ 1088571 h 1698171"/>
              <a:gd name="connsiteX344" fmla="*/ 971307 w 1635336"/>
              <a:gd name="connsiteY344" fmla="*/ 1110343 h 1698171"/>
              <a:gd name="connsiteX345" fmla="*/ 916878 w 1635336"/>
              <a:gd name="connsiteY345" fmla="*/ 1153886 h 1698171"/>
              <a:gd name="connsiteX346" fmla="*/ 884221 w 1635336"/>
              <a:gd name="connsiteY346" fmla="*/ 1186543 h 1698171"/>
              <a:gd name="connsiteX347" fmla="*/ 916878 w 1635336"/>
              <a:gd name="connsiteY347" fmla="*/ 1175657 h 1698171"/>
              <a:gd name="connsiteX348" fmla="*/ 1003964 w 1635336"/>
              <a:gd name="connsiteY348" fmla="*/ 1143000 h 1698171"/>
              <a:gd name="connsiteX349" fmla="*/ 1080164 w 1635336"/>
              <a:gd name="connsiteY349" fmla="*/ 1088571 h 1698171"/>
              <a:gd name="connsiteX350" fmla="*/ 1123707 w 1635336"/>
              <a:gd name="connsiteY350" fmla="*/ 1055914 h 1698171"/>
              <a:gd name="connsiteX351" fmla="*/ 1167250 w 1635336"/>
              <a:gd name="connsiteY351" fmla="*/ 1034143 h 1698171"/>
              <a:gd name="connsiteX352" fmla="*/ 1199907 w 1635336"/>
              <a:gd name="connsiteY352" fmla="*/ 1012371 h 1698171"/>
              <a:gd name="connsiteX353" fmla="*/ 1243450 w 1635336"/>
              <a:gd name="connsiteY353" fmla="*/ 1001486 h 1698171"/>
              <a:gd name="connsiteX354" fmla="*/ 1210793 w 1635336"/>
              <a:gd name="connsiteY354" fmla="*/ 1066800 h 1698171"/>
              <a:gd name="connsiteX355" fmla="*/ 1167250 w 1635336"/>
              <a:gd name="connsiteY355" fmla="*/ 1110343 h 1698171"/>
              <a:gd name="connsiteX356" fmla="*/ 1134593 w 1635336"/>
              <a:gd name="connsiteY356" fmla="*/ 1121228 h 1698171"/>
              <a:gd name="connsiteX357" fmla="*/ 1058393 w 1635336"/>
              <a:gd name="connsiteY357" fmla="*/ 1164771 h 1698171"/>
              <a:gd name="connsiteX358" fmla="*/ 1014850 w 1635336"/>
              <a:gd name="connsiteY358" fmla="*/ 1175657 h 1698171"/>
              <a:gd name="connsiteX359" fmla="*/ 905993 w 1635336"/>
              <a:gd name="connsiteY359" fmla="*/ 1219200 h 1698171"/>
              <a:gd name="connsiteX360" fmla="*/ 949536 w 1635336"/>
              <a:gd name="connsiteY360" fmla="*/ 1208314 h 1698171"/>
              <a:gd name="connsiteX361" fmla="*/ 1014850 w 1635336"/>
              <a:gd name="connsiteY361" fmla="*/ 1186543 h 1698171"/>
              <a:gd name="connsiteX362" fmla="*/ 1058393 w 1635336"/>
              <a:gd name="connsiteY362" fmla="*/ 1175657 h 1698171"/>
              <a:gd name="connsiteX363" fmla="*/ 1254336 w 1635336"/>
              <a:gd name="connsiteY363" fmla="*/ 1088571 h 1698171"/>
              <a:gd name="connsiteX364" fmla="*/ 1319650 w 1635336"/>
              <a:gd name="connsiteY364" fmla="*/ 1055914 h 1698171"/>
              <a:gd name="connsiteX365" fmla="*/ 1352307 w 1635336"/>
              <a:gd name="connsiteY365" fmla="*/ 1023257 h 1698171"/>
              <a:gd name="connsiteX366" fmla="*/ 1330536 w 1635336"/>
              <a:gd name="connsiteY366" fmla="*/ 1066800 h 1698171"/>
              <a:gd name="connsiteX367" fmla="*/ 1286993 w 1635336"/>
              <a:gd name="connsiteY367" fmla="*/ 1110343 h 1698171"/>
              <a:gd name="connsiteX368" fmla="*/ 1243450 w 1635336"/>
              <a:gd name="connsiteY368" fmla="*/ 1153886 h 1698171"/>
              <a:gd name="connsiteX369" fmla="*/ 1210793 w 1635336"/>
              <a:gd name="connsiteY369" fmla="*/ 1186543 h 1698171"/>
              <a:gd name="connsiteX370" fmla="*/ 1178136 w 1635336"/>
              <a:gd name="connsiteY370" fmla="*/ 1208314 h 1698171"/>
              <a:gd name="connsiteX371" fmla="*/ 1156364 w 1635336"/>
              <a:gd name="connsiteY371" fmla="*/ 1230086 h 1698171"/>
              <a:gd name="connsiteX372" fmla="*/ 1123707 w 1635336"/>
              <a:gd name="connsiteY372" fmla="*/ 1240971 h 1698171"/>
              <a:gd name="connsiteX373" fmla="*/ 1036621 w 1635336"/>
              <a:gd name="connsiteY373" fmla="*/ 1284514 h 1698171"/>
              <a:gd name="connsiteX374" fmla="*/ 1080164 w 1635336"/>
              <a:gd name="connsiteY374" fmla="*/ 1240971 h 1698171"/>
              <a:gd name="connsiteX375" fmla="*/ 1123707 w 1635336"/>
              <a:gd name="connsiteY375" fmla="*/ 1219200 h 1698171"/>
              <a:gd name="connsiteX376" fmla="*/ 1156364 w 1635336"/>
              <a:gd name="connsiteY376" fmla="*/ 1197428 h 1698171"/>
              <a:gd name="connsiteX377" fmla="*/ 1232564 w 1635336"/>
              <a:gd name="connsiteY377" fmla="*/ 1143000 h 1698171"/>
              <a:gd name="connsiteX378" fmla="*/ 1254336 w 1635336"/>
              <a:gd name="connsiteY378" fmla="*/ 1110343 h 1698171"/>
              <a:gd name="connsiteX379" fmla="*/ 1286993 w 1635336"/>
              <a:gd name="connsiteY379" fmla="*/ 1099457 h 1698171"/>
              <a:gd name="connsiteX380" fmla="*/ 1232564 w 1635336"/>
              <a:gd name="connsiteY380" fmla="*/ 1164771 h 1698171"/>
              <a:gd name="connsiteX381" fmla="*/ 1167250 w 1635336"/>
              <a:gd name="connsiteY381" fmla="*/ 1208314 h 1698171"/>
              <a:gd name="connsiteX382" fmla="*/ 1134593 w 1635336"/>
              <a:gd name="connsiteY382" fmla="*/ 1240971 h 1698171"/>
              <a:gd name="connsiteX383" fmla="*/ 1047507 w 1635336"/>
              <a:gd name="connsiteY383" fmla="*/ 1284514 h 1698171"/>
              <a:gd name="connsiteX384" fmla="*/ 971307 w 1635336"/>
              <a:gd name="connsiteY384" fmla="*/ 1328057 h 1698171"/>
              <a:gd name="connsiteX385" fmla="*/ 938650 w 1635336"/>
              <a:gd name="connsiteY385" fmla="*/ 1338943 h 1698171"/>
              <a:gd name="connsiteX386" fmla="*/ 982193 w 1635336"/>
              <a:gd name="connsiteY386" fmla="*/ 1349828 h 1698171"/>
              <a:gd name="connsiteX387" fmla="*/ 1091050 w 1635336"/>
              <a:gd name="connsiteY387" fmla="*/ 1306286 h 1698171"/>
              <a:gd name="connsiteX388" fmla="*/ 1123707 w 1635336"/>
              <a:gd name="connsiteY388" fmla="*/ 1284514 h 1698171"/>
              <a:gd name="connsiteX389" fmla="*/ 1210793 w 1635336"/>
              <a:gd name="connsiteY389" fmla="*/ 1240971 h 1698171"/>
              <a:gd name="connsiteX390" fmla="*/ 1254336 w 1635336"/>
              <a:gd name="connsiteY390" fmla="*/ 1219200 h 1698171"/>
              <a:gd name="connsiteX391" fmla="*/ 1286993 w 1635336"/>
              <a:gd name="connsiteY391" fmla="*/ 1186543 h 1698171"/>
              <a:gd name="connsiteX392" fmla="*/ 1330536 w 1635336"/>
              <a:gd name="connsiteY392" fmla="*/ 1164771 h 1698171"/>
              <a:gd name="connsiteX393" fmla="*/ 1352307 w 1635336"/>
              <a:gd name="connsiteY393" fmla="*/ 1132114 h 1698171"/>
              <a:gd name="connsiteX394" fmla="*/ 1330536 w 1635336"/>
              <a:gd name="connsiteY394" fmla="*/ 1175657 h 1698171"/>
              <a:gd name="connsiteX395" fmla="*/ 1286993 w 1635336"/>
              <a:gd name="connsiteY395" fmla="*/ 1230086 h 1698171"/>
              <a:gd name="connsiteX396" fmla="*/ 1265221 w 1635336"/>
              <a:gd name="connsiteY396" fmla="*/ 1262743 h 1698171"/>
              <a:gd name="connsiteX397" fmla="*/ 1232564 w 1635336"/>
              <a:gd name="connsiteY397" fmla="*/ 1284514 h 1698171"/>
              <a:gd name="connsiteX398" fmla="*/ 1189021 w 1635336"/>
              <a:gd name="connsiteY398" fmla="*/ 1317171 h 1698171"/>
              <a:gd name="connsiteX399" fmla="*/ 1156364 w 1635336"/>
              <a:gd name="connsiteY399" fmla="*/ 1360714 h 1698171"/>
              <a:gd name="connsiteX400" fmla="*/ 1123707 w 1635336"/>
              <a:gd name="connsiteY400" fmla="*/ 1382486 h 1698171"/>
              <a:gd name="connsiteX401" fmla="*/ 1069278 w 1635336"/>
              <a:gd name="connsiteY401" fmla="*/ 1415143 h 1698171"/>
              <a:gd name="connsiteX402" fmla="*/ 1036621 w 1635336"/>
              <a:gd name="connsiteY402" fmla="*/ 1436914 h 1698171"/>
              <a:gd name="connsiteX403" fmla="*/ 993078 w 1635336"/>
              <a:gd name="connsiteY403" fmla="*/ 1447800 h 1698171"/>
              <a:gd name="connsiteX404" fmla="*/ 949536 w 1635336"/>
              <a:gd name="connsiteY404" fmla="*/ 1469571 h 1698171"/>
              <a:gd name="connsiteX405" fmla="*/ 1014850 w 1635336"/>
              <a:gd name="connsiteY405" fmla="*/ 1447800 h 1698171"/>
              <a:gd name="connsiteX406" fmla="*/ 1091050 w 1635336"/>
              <a:gd name="connsiteY406" fmla="*/ 1404257 h 1698171"/>
              <a:gd name="connsiteX407" fmla="*/ 1134593 w 1635336"/>
              <a:gd name="connsiteY407" fmla="*/ 1393371 h 1698171"/>
              <a:gd name="connsiteX408" fmla="*/ 1221678 w 1635336"/>
              <a:gd name="connsiteY408" fmla="*/ 1349828 h 1698171"/>
              <a:gd name="connsiteX409" fmla="*/ 1254336 w 1635336"/>
              <a:gd name="connsiteY409" fmla="*/ 1328057 h 1698171"/>
              <a:gd name="connsiteX410" fmla="*/ 1286993 w 1635336"/>
              <a:gd name="connsiteY410" fmla="*/ 1317171 h 1698171"/>
              <a:gd name="connsiteX411" fmla="*/ 1352307 w 1635336"/>
              <a:gd name="connsiteY411" fmla="*/ 1273628 h 1698171"/>
              <a:gd name="connsiteX412" fmla="*/ 1384964 w 1635336"/>
              <a:gd name="connsiteY412" fmla="*/ 1251857 h 1698171"/>
              <a:gd name="connsiteX413" fmla="*/ 1428507 w 1635336"/>
              <a:gd name="connsiteY413" fmla="*/ 1208314 h 1698171"/>
              <a:gd name="connsiteX414" fmla="*/ 1341421 w 1635336"/>
              <a:gd name="connsiteY414" fmla="*/ 1317171 h 1698171"/>
              <a:gd name="connsiteX415" fmla="*/ 1308764 w 1635336"/>
              <a:gd name="connsiteY415" fmla="*/ 1338943 h 1698171"/>
              <a:gd name="connsiteX416" fmla="*/ 1254336 w 1635336"/>
              <a:gd name="connsiteY416" fmla="*/ 1382486 h 1698171"/>
              <a:gd name="connsiteX417" fmla="*/ 1221678 w 1635336"/>
              <a:gd name="connsiteY417" fmla="*/ 1393371 h 1698171"/>
              <a:gd name="connsiteX418" fmla="*/ 1178136 w 1635336"/>
              <a:gd name="connsiteY418" fmla="*/ 1415143 h 1698171"/>
              <a:gd name="connsiteX419" fmla="*/ 1210793 w 1635336"/>
              <a:gd name="connsiteY419" fmla="*/ 1393371 h 1698171"/>
              <a:gd name="connsiteX420" fmla="*/ 1254336 w 1635336"/>
              <a:gd name="connsiteY420" fmla="*/ 1360714 h 1698171"/>
              <a:gd name="connsiteX421" fmla="*/ 1297878 w 1635336"/>
              <a:gd name="connsiteY421" fmla="*/ 1338943 h 1698171"/>
              <a:gd name="connsiteX422" fmla="*/ 1384964 w 1635336"/>
              <a:gd name="connsiteY422" fmla="*/ 1262743 h 1698171"/>
              <a:gd name="connsiteX423" fmla="*/ 1472050 w 1635336"/>
              <a:gd name="connsiteY423" fmla="*/ 1197428 h 1698171"/>
              <a:gd name="connsiteX424" fmla="*/ 1428507 w 1635336"/>
              <a:gd name="connsiteY424" fmla="*/ 1284514 h 1698171"/>
              <a:gd name="connsiteX425" fmla="*/ 1417621 w 1635336"/>
              <a:gd name="connsiteY425" fmla="*/ 1317171 h 1698171"/>
              <a:gd name="connsiteX426" fmla="*/ 1308764 w 1635336"/>
              <a:gd name="connsiteY426" fmla="*/ 1415143 h 1698171"/>
              <a:gd name="connsiteX427" fmla="*/ 1232564 w 1635336"/>
              <a:gd name="connsiteY427" fmla="*/ 1491343 h 1698171"/>
              <a:gd name="connsiteX428" fmla="*/ 1210793 w 1635336"/>
              <a:gd name="connsiteY428" fmla="*/ 1524000 h 1698171"/>
              <a:gd name="connsiteX429" fmla="*/ 1254336 w 1635336"/>
              <a:gd name="connsiteY429" fmla="*/ 1491343 h 1698171"/>
              <a:gd name="connsiteX430" fmla="*/ 1319650 w 1635336"/>
              <a:gd name="connsiteY430" fmla="*/ 1447800 h 1698171"/>
              <a:gd name="connsiteX431" fmla="*/ 1406736 w 1635336"/>
              <a:gd name="connsiteY431" fmla="*/ 1393371 h 1698171"/>
              <a:gd name="connsiteX432" fmla="*/ 1515593 w 1635336"/>
              <a:gd name="connsiteY432" fmla="*/ 1328057 h 1698171"/>
              <a:gd name="connsiteX433" fmla="*/ 1580907 w 1635336"/>
              <a:gd name="connsiteY433" fmla="*/ 1273628 h 1698171"/>
              <a:gd name="connsiteX434" fmla="*/ 1602678 w 1635336"/>
              <a:gd name="connsiteY434" fmla="*/ 1240971 h 1698171"/>
              <a:gd name="connsiteX435" fmla="*/ 1624450 w 1635336"/>
              <a:gd name="connsiteY435" fmla="*/ 1219200 h 1698171"/>
              <a:gd name="connsiteX436" fmla="*/ 1559136 w 1635336"/>
              <a:gd name="connsiteY436" fmla="*/ 1338943 h 1698171"/>
              <a:gd name="connsiteX437" fmla="*/ 1526478 w 1635336"/>
              <a:gd name="connsiteY437" fmla="*/ 1393371 h 1698171"/>
              <a:gd name="connsiteX438" fmla="*/ 1461164 w 1635336"/>
              <a:gd name="connsiteY438" fmla="*/ 1447800 h 1698171"/>
              <a:gd name="connsiteX439" fmla="*/ 1395850 w 1635336"/>
              <a:gd name="connsiteY439" fmla="*/ 1513114 h 1698171"/>
              <a:gd name="connsiteX440" fmla="*/ 1352307 w 1635336"/>
              <a:gd name="connsiteY440" fmla="*/ 1567543 h 1698171"/>
              <a:gd name="connsiteX441" fmla="*/ 1374078 w 1635336"/>
              <a:gd name="connsiteY441" fmla="*/ 1545771 h 1698171"/>
              <a:gd name="connsiteX442" fmla="*/ 1472050 w 1635336"/>
              <a:gd name="connsiteY442" fmla="*/ 1469571 h 1698171"/>
              <a:gd name="connsiteX443" fmla="*/ 1504707 w 1635336"/>
              <a:gd name="connsiteY443" fmla="*/ 1447800 h 1698171"/>
              <a:gd name="connsiteX444" fmla="*/ 1537364 w 1635336"/>
              <a:gd name="connsiteY444" fmla="*/ 1415143 h 1698171"/>
              <a:gd name="connsiteX445" fmla="*/ 1570021 w 1635336"/>
              <a:gd name="connsiteY445" fmla="*/ 1404257 h 1698171"/>
              <a:gd name="connsiteX446" fmla="*/ 1624450 w 1635336"/>
              <a:gd name="connsiteY446" fmla="*/ 1360714 h 1698171"/>
              <a:gd name="connsiteX447" fmla="*/ 1613564 w 1635336"/>
              <a:gd name="connsiteY447" fmla="*/ 1415143 h 1698171"/>
              <a:gd name="connsiteX448" fmla="*/ 1548250 w 1635336"/>
              <a:gd name="connsiteY448" fmla="*/ 1480457 h 1698171"/>
              <a:gd name="connsiteX449" fmla="*/ 1515593 w 1635336"/>
              <a:gd name="connsiteY449" fmla="*/ 1513114 h 1698171"/>
              <a:gd name="connsiteX450" fmla="*/ 1461164 w 1635336"/>
              <a:gd name="connsiteY450" fmla="*/ 1556657 h 1698171"/>
              <a:gd name="connsiteX451" fmla="*/ 1428507 w 1635336"/>
              <a:gd name="connsiteY451" fmla="*/ 1567543 h 1698171"/>
              <a:gd name="connsiteX452" fmla="*/ 1515593 w 1635336"/>
              <a:gd name="connsiteY452" fmla="*/ 1502228 h 1698171"/>
              <a:gd name="connsiteX453" fmla="*/ 1559136 w 1635336"/>
              <a:gd name="connsiteY453" fmla="*/ 1480457 h 1698171"/>
              <a:gd name="connsiteX454" fmla="*/ 1635336 w 1635336"/>
              <a:gd name="connsiteY454" fmla="*/ 1436914 h 1698171"/>
              <a:gd name="connsiteX455" fmla="*/ 1580907 w 1635336"/>
              <a:gd name="connsiteY455" fmla="*/ 1502228 h 1698171"/>
              <a:gd name="connsiteX456" fmla="*/ 1548250 w 1635336"/>
              <a:gd name="connsiteY456" fmla="*/ 1524000 h 1698171"/>
              <a:gd name="connsiteX457" fmla="*/ 1526478 w 1635336"/>
              <a:gd name="connsiteY457" fmla="*/ 1545771 h 1698171"/>
              <a:gd name="connsiteX458" fmla="*/ 1482936 w 1635336"/>
              <a:gd name="connsiteY458" fmla="*/ 1567543 h 1698171"/>
              <a:gd name="connsiteX459" fmla="*/ 1406736 w 1635336"/>
              <a:gd name="connsiteY459" fmla="*/ 1621971 h 1698171"/>
              <a:gd name="connsiteX460" fmla="*/ 1308764 w 1635336"/>
              <a:gd name="connsiteY460" fmla="*/ 1676400 h 1698171"/>
              <a:gd name="connsiteX461" fmla="*/ 1276107 w 1635336"/>
              <a:gd name="connsiteY461" fmla="*/ 1698171 h 1698171"/>
              <a:gd name="connsiteX462" fmla="*/ 1265221 w 1635336"/>
              <a:gd name="connsiteY462" fmla="*/ 1654628 h 1698171"/>
              <a:gd name="connsiteX463" fmla="*/ 1297878 w 1635336"/>
              <a:gd name="connsiteY463" fmla="*/ 1534886 h 1698171"/>
              <a:gd name="connsiteX464" fmla="*/ 1341421 w 1635336"/>
              <a:gd name="connsiteY464" fmla="*/ 1458686 h 1698171"/>
              <a:gd name="connsiteX465" fmla="*/ 1363193 w 1635336"/>
              <a:gd name="connsiteY465" fmla="*/ 1436914 h 1698171"/>
              <a:gd name="connsiteX466" fmla="*/ 1406736 w 1635336"/>
              <a:gd name="connsiteY466" fmla="*/ 1382486 h 1698171"/>
              <a:gd name="connsiteX467" fmla="*/ 1417621 w 1635336"/>
              <a:gd name="connsiteY467" fmla="*/ 1349828 h 1698171"/>
              <a:gd name="connsiteX468" fmla="*/ 1461164 w 1635336"/>
              <a:gd name="connsiteY468" fmla="*/ 1284514 h 1698171"/>
              <a:gd name="connsiteX469" fmla="*/ 1472050 w 1635336"/>
              <a:gd name="connsiteY469" fmla="*/ 1251857 h 1698171"/>
              <a:gd name="connsiteX470" fmla="*/ 1450278 w 1635336"/>
              <a:gd name="connsiteY470" fmla="*/ 1284514 h 1698171"/>
              <a:gd name="connsiteX471" fmla="*/ 1352307 w 1635336"/>
              <a:gd name="connsiteY471" fmla="*/ 1393371 h 1698171"/>
              <a:gd name="connsiteX472" fmla="*/ 1297878 w 1635336"/>
              <a:gd name="connsiteY472" fmla="*/ 1447800 h 1698171"/>
              <a:gd name="connsiteX473" fmla="*/ 1265221 w 1635336"/>
              <a:gd name="connsiteY473" fmla="*/ 1480457 h 1698171"/>
              <a:gd name="connsiteX474" fmla="*/ 1243450 w 1635336"/>
              <a:gd name="connsiteY474" fmla="*/ 1513114 h 1698171"/>
              <a:gd name="connsiteX475" fmla="*/ 1199907 w 1635336"/>
              <a:gd name="connsiteY475" fmla="*/ 1534886 h 1698171"/>
              <a:gd name="connsiteX476" fmla="*/ 1167250 w 1635336"/>
              <a:gd name="connsiteY476" fmla="*/ 1556657 h 1698171"/>
              <a:gd name="connsiteX477" fmla="*/ 1101936 w 1635336"/>
              <a:gd name="connsiteY477" fmla="*/ 1578428 h 1698171"/>
              <a:gd name="connsiteX478" fmla="*/ 1112821 w 1635336"/>
              <a:gd name="connsiteY478" fmla="*/ 1524000 h 1698171"/>
              <a:gd name="connsiteX479" fmla="*/ 1145478 w 1635336"/>
              <a:gd name="connsiteY479" fmla="*/ 1480457 h 1698171"/>
              <a:gd name="connsiteX480" fmla="*/ 1189021 w 1635336"/>
              <a:gd name="connsiteY480" fmla="*/ 1415143 h 1698171"/>
              <a:gd name="connsiteX481" fmla="*/ 1221678 w 1635336"/>
              <a:gd name="connsiteY481" fmla="*/ 1382486 h 1698171"/>
              <a:gd name="connsiteX482" fmla="*/ 1243450 w 1635336"/>
              <a:gd name="connsiteY482" fmla="*/ 1349828 h 1698171"/>
              <a:gd name="connsiteX483" fmla="*/ 1308764 w 1635336"/>
              <a:gd name="connsiteY483" fmla="*/ 1284514 h 1698171"/>
              <a:gd name="connsiteX484" fmla="*/ 1330536 w 1635336"/>
              <a:gd name="connsiteY484" fmla="*/ 1262743 h 1698171"/>
              <a:gd name="connsiteX485" fmla="*/ 1352307 w 1635336"/>
              <a:gd name="connsiteY485" fmla="*/ 1240971 h 1698171"/>
              <a:gd name="connsiteX486" fmla="*/ 1363193 w 1635336"/>
              <a:gd name="connsiteY486" fmla="*/ 1208314 h 1698171"/>
              <a:gd name="connsiteX487" fmla="*/ 1330536 w 1635336"/>
              <a:gd name="connsiteY487" fmla="*/ 1153886 h 1698171"/>
              <a:gd name="connsiteX488" fmla="*/ 1297878 w 1635336"/>
              <a:gd name="connsiteY488" fmla="*/ 1175657 h 1698171"/>
              <a:gd name="connsiteX489" fmla="*/ 1276107 w 1635336"/>
              <a:gd name="connsiteY489" fmla="*/ 1208314 h 1698171"/>
              <a:gd name="connsiteX490" fmla="*/ 1189021 w 1635336"/>
              <a:gd name="connsiteY490" fmla="*/ 1262743 h 1698171"/>
              <a:gd name="connsiteX491" fmla="*/ 1134593 w 1635336"/>
              <a:gd name="connsiteY491" fmla="*/ 1284514 h 1698171"/>
              <a:gd name="connsiteX492" fmla="*/ 1091050 w 1635336"/>
              <a:gd name="connsiteY492" fmla="*/ 1306286 h 1698171"/>
              <a:gd name="connsiteX493" fmla="*/ 1047507 w 1635336"/>
              <a:gd name="connsiteY493" fmla="*/ 1317171 h 1698171"/>
              <a:gd name="connsiteX494" fmla="*/ 982193 w 1635336"/>
              <a:gd name="connsiteY494" fmla="*/ 1338943 h 1698171"/>
              <a:gd name="connsiteX495" fmla="*/ 949536 w 1635336"/>
              <a:gd name="connsiteY495" fmla="*/ 1349828 h 1698171"/>
              <a:gd name="connsiteX496" fmla="*/ 905993 w 1635336"/>
              <a:gd name="connsiteY496" fmla="*/ 1360714 h 1698171"/>
              <a:gd name="connsiteX497" fmla="*/ 916878 w 1635336"/>
              <a:gd name="connsiteY497" fmla="*/ 1306286 h 1698171"/>
              <a:gd name="connsiteX498" fmla="*/ 938650 w 1635336"/>
              <a:gd name="connsiteY498" fmla="*/ 1284514 h 1698171"/>
              <a:gd name="connsiteX499" fmla="*/ 1003964 w 1635336"/>
              <a:gd name="connsiteY499" fmla="*/ 1197428 h 1698171"/>
              <a:gd name="connsiteX500" fmla="*/ 1036621 w 1635336"/>
              <a:gd name="connsiteY500" fmla="*/ 1153886 h 1698171"/>
              <a:gd name="connsiteX501" fmla="*/ 1036621 w 1635336"/>
              <a:gd name="connsiteY501" fmla="*/ 1121228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1635336" h="1698171">
                <a:moveTo>
                  <a:pt x="350821" y="0"/>
                </a:moveTo>
                <a:cubicBezTo>
                  <a:pt x="339935" y="18143"/>
                  <a:pt x="331154" y="37727"/>
                  <a:pt x="318164" y="54428"/>
                </a:cubicBezTo>
                <a:cubicBezTo>
                  <a:pt x="305562" y="70631"/>
                  <a:pt x="289135" y="83457"/>
                  <a:pt x="274621" y="97971"/>
                </a:cubicBezTo>
                <a:cubicBezTo>
                  <a:pt x="267364" y="105228"/>
                  <a:pt x="258543" y="111204"/>
                  <a:pt x="252850" y="119743"/>
                </a:cubicBezTo>
                <a:cubicBezTo>
                  <a:pt x="198790" y="200831"/>
                  <a:pt x="268274" y="101233"/>
                  <a:pt x="198421" y="185057"/>
                </a:cubicBezTo>
                <a:cubicBezTo>
                  <a:pt x="170131" y="219005"/>
                  <a:pt x="186549" y="214149"/>
                  <a:pt x="154878" y="239486"/>
                </a:cubicBezTo>
                <a:cubicBezTo>
                  <a:pt x="144662" y="247659"/>
                  <a:pt x="132067" y="252642"/>
                  <a:pt x="122221" y="261257"/>
                </a:cubicBezTo>
                <a:cubicBezTo>
                  <a:pt x="102912" y="278153"/>
                  <a:pt x="85936" y="297543"/>
                  <a:pt x="67793" y="315686"/>
                </a:cubicBezTo>
                <a:cubicBezTo>
                  <a:pt x="60536" y="322943"/>
                  <a:pt x="51714" y="328918"/>
                  <a:pt x="46021" y="337457"/>
                </a:cubicBezTo>
                <a:lnTo>
                  <a:pt x="2478" y="402771"/>
                </a:lnTo>
                <a:cubicBezTo>
                  <a:pt x="6107" y="431800"/>
                  <a:pt x="-10977" y="473629"/>
                  <a:pt x="13364" y="489857"/>
                </a:cubicBezTo>
                <a:cubicBezTo>
                  <a:pt x="32459" y="502587"/>
                  <a:pt x="18909" y="440771"/>
                  <a:pt x="35136" y="424543"/>
                </a:cubicBezTo>
                <a:cubicBezTo>
                  <a:pt x="42393" y="417286"/>
                  <a:pt x="51214" y="411311"/>
                  <a:pt x="56907" y="402771"/>
                </a:cubicBezTo>
                <a:cubicBezTo>
                  <a:pt x="85789" y="359446"/>
                  <a:pt x="72146" y="367211"/>
                  <a:pt x="89564" y="326571"/>
                </a:cubicBezTo>
                <a:cubicBezTo>
                  <a:pt x="109647" y="279712"/>
                  <a:pt x="123926" y="264141"/>
                  <a:pt x="154878" y="217714"/>
                </a:cubicBezTo>
                <a:cubicBezTo>
                  <a:pt x="162135" y="206828"/>
                  <a:pt x="164948" y="190908"/>
                  <a:pt x="176650" y="185057"/>
                </a:cubicBezTo>
                <a:cubicBezTo>
                  <a:pt x="191164" y="177800"/>
                  <a:pt x="205278" y="169678"/>
                  <a:pt x="220193" y="163286"/>
                </a:cubicBezTo>
                <a:cubicBezTo>
                  <a:pt x="230740" y="158766"/>
                  <a:pt x="242587" y="157532"/>
                  <a:pt x="252850" y="152400"/>
                </a:cubicBezTo>
                <a:cubicBezTo>
                  <a:pt x="264552" y="146549"/>
                  <a:pt x="274148" y="137119"/>
                  <a:pt x="285507" y="130628"/>
                </a:cubicBezTo>
                <a:cubicBezTo>
                  <a:pt x="299596" y="122577"/>
                  <a:pt x="314961" y="116908"/>
                  <a:pt x="329050" y="108857"/>
                </a:cubicBezTo>
                <a:cubicBezTo>
                  <a:pt x="340409" y="102366"/>
                  <a:pt x="349752" y="92399"/>
                  <a:pt x="361707" y="87086"/>
                </a:cubicBezTo>
                <a:cubicBezTo>
                  <a:pt x="382678" y="77765"/>
                  <a:pt x="427021" y="65314"/>
                  <a:pt x="427021" y="65314"/>
                </a:cubicBezTo>
                <a:cubicBezTo>
                  <a:pt x="407752" y="142395"/>
                  <a:pt x="430759" y="82102"/>
                  <a:pt x="394364" y="130628"/>
                </a:cubicBezTo>
                <a:cubicBezTo>
                  <a:pt x="378664" y="151561"/>
                  <a:pt x="369323" y="177441"/>
                  <a:pt x="350821" y="195943"/>
                </a:cubicBezTo>
                <a:lnTo>
                  <a:pt x="274621" y="272143"/>
                </a:lnTo>
                <a:cubicBezTo>
                  <a:pt x="263735" y="283029"/>
                  <a:pt x="254773" y="296261"/>
                  <a:pt x="241964" y="304800"/>
                </a:cubicBezTo>
                <a:cubicBezTo>
                  <a:pt x="231078" y="312057"/>
                  <a:pt x="219153" y="317956"/>
                  <a:pt x="209307" y="326571"/>
                </a:cubicBezTo>
                <a:lnTo>
                  <a:pt x="122221" y="413657"/>
                </a:lnTo>
                <a:cubicBezTo>
                  <a:pt x="111335" y="424543"/>
                  <a:pt x="81024" y="459123"/>
                  <a:pt x="89564" y="446314"/>
                </a:cubicBezTo>
                <a:cubicBezTo>
                  <a:pt x="126830" y="390417"/>
                  <a:pt x="137826" y="369298"/>
                  <a:pt x="209307" y="315686"/>
                </a:cubicBezTo>
                <a:cubicBezTo>
                  <a:pt x="223821" y="304800"/>
                  <a:pt x="239364" y="295165"/>
                  <a:pt x="252850" y="283028"/>
                </a:cubicBezTo>
                <a:cubicBezTo>
                  <a:pt x="275735" y="262431"/>
                  <a:pt x="292546" y="234793"/>
                  <a:pt x="318164" y="217714"/>
                </a:cubicBezTo>
                <a:lnTo>
                  <a:pt x="383478" y="174171"/>
                </a:lnTo>
                <a:lnTo>
                  <a:pt x="416136" y="152400"/>
                </a:lnTo>
                <a:cubicBezTo>
                  <a:pt x="419764" y="141514"/>
                  <a:pt x="436568" y="113378"/>
                  <a:pt x="427021" y="119743"/>
                </a:cubicBezTo>
                <a:cubicBezTo>
                  <a:pt x="397133" y="139668"/>
                  <a:pt x="380709" y="176018"/>
                  <a:pt x="350821" y="195943"/>
                </a:cubicBezTo>
                <a:cubicBezTo>
                  <a:pt x="280896" y="242559"/>
                  <a:pt x="359091" y="187346"/>
                  <a:pt x="274621" y="261257"/>
                </a:cubicBezTo>
                <a:cubicBezTo>
                  <a:pt x="212950" y="315219"/>
                  <a:pt x="251908" y="275453"/>
                  <a:pt x="187536" y="315686"/>
                </a:cubicBezTo>
                <a:cubicBezTo>
                  <a:pt x="172151" y="325302"/>
                  <a:pt x="159089" y="338279"/>
                  <a:pt x="143993" y="348343"/>
                </a:cubicBezTo>
                <a:cubicBezTo>
                  <a:pt x="36232" y="420183"/>
                  <a:pt x="84701" y="374975"/>
                  <a:pt x="35136" y="424543"/>
                </a:cubicBezTo>
                <a:cubicBezTo>
                  <a:pt x="43989" y="397981"/>
                  <a:pt x="46690" y="380331"/>
                  <a:pt x="67793" y="359228"/>
                </a:cubicBezTo>
                <a:cubicBezTo>
                  <a:pt x="84222" y="342799"/>
                  <a:pt x="105029" y="331315"/>
                  <a:pt x="122221" y="315686"/>
                </a:cubicBezTo>
                <a:cubicBezTo>
                  <a:pt x="145004" y="294975"/>
                  <a:pt x="163493" y="269605"/>
                  <a:pt x="187536" y="250371"/>
                </a:cubicBezTo>
                <a:cubicBezTo>
                  <a:pt x="205679" y="235857"/>
                  <a:pt x="224694" y="222371"/>
                  <a:pt x="241964" y="206828"/>
                </a:cubicBezTo>
                <a:cubicBezTo>
                  <a:pt x="261035" y="189664"/>
                  <a:pt x="296393" y="152400"/>
                  <a:pt x="296393" y="152400"/>
                </a:cubicBezTo>
                <a:cubicBezTo>
                  <a:pt x="300021" y="141514"/>
                  <a:pt x="307278" y="108269"/>
                  <a:pt x="307278" y="119743"/>
                </a:cubicBezTo>
                <a:cubicBezTo>
                  <a:pt x="307278" y="168317"/>
                  <a:pt x="297798" y="156087"/>
                  <a:pt x="274621" y="185057"/>
                </a:cubicBezTo>
                <a:cubicBezTo>
                  <a:pt x="237224" y="231803"/>
                  <a:pt x="258682" y="235597"/>
                  <a:pt x="187536" y="283028"/>
                </a:cubicBezTo>
                <a:cubicBezTo>
                  <a:pt x="176650" y="290285"/>
                  <a:pt x="154878" y="291717"/>
                  <a:pt x="154878" y="304800"/>
                </a:cubicBezTo>
                <a:cubicBezTo>
                  <a:pt x="154878" y="316275"/>
                  <a:pt x="176650" y="297543"/>
                  <a:pt x="187536" y="293914"/>
                </a:cubicBezTo>
                <a:cubicBezTo>
                  <a:pt x="209307" y="279400"/>
                  <a:pt x="232196" y="266435"/>
                  <a:pt x="252850" y="250371"/>
                </a:cubicBezTo>
                <a:cubicBezTo>
                  <a:pt x="265002" y="240920"/>
                  <a:pt x="273191" y="226951"/>
                  <a:pt x="285507" y="217714"/>
                </a:cubicBezTo>
                <a:cubicBezTo>
                  <a:pt x="339804" y="176992"/>
                  <a:pt x="331785" y="194302"/>
                  <a:pt x="383478" y="163286"/>
                </a:cubicBezTo>
                <a:cubicBezTo>
                  <a:pt x="405915" y="149824"/>
                  <a:pt x="427021" y="134257"/>
                  <a:pt x="448793" y="119743"/>
                </a:cubicBezTo>
                <a:lnTo>
                  <a:pt x="481450" y="97971"/>
                </a:lnTo>
                <a:cubicBezTo>
                  <a:pt x="477821" y="112485"/>
                  <a:pt x="477255" y="128132"/>
                  <a:pt x="470564" y="141514"/>
                </a:cubicBezTo>
                <a:cubicBezTo>
                  <a:pt x="458053" y="166535"/>
                  <a:pt x="414009" y="211761"/>
                  <a:pt x="394364" y="228600"/>
                </a:cubicBezTo>
                <a:cubicBezTo>
                  <a:pt x="384431" y="237114"/>
                  <a:pt x="371923" y="242198"/>
                  <a:pt x="361707" y="250371"/>
                </a:cubicBezTo>
                <a:cubicBezTo>
                  <a:pt x="353693" y="256782"/>
                  <a:pt x="347950" y="265732"/>
                  <a:pt x="339936" y="272143"/>
                </a:cubicBezTo>
                <a:cubicBezTo>
                  <a:pt x="329720" y="280316"/>
                  <a:pt x="317494" y="285741"/>
                  <a:pt x="307278" y="293914"/>
                </a:cubicBezTo>
                <a:cubicBezTo>
                  <a:pt x="299264" y="300325"/>
                  <a:pt x="293391" y="309116"/>
                  <a:pt x="285507" y="315686"/>
                </a:cubicBezTo>
                <a:cubicBezTo>
                  <a:pt x="201712" y="385516"/>
                  <a:pt x="278498" y="311809"/>
                  <a:pt x="209307" y="381000"/>
                </a:cubicBezTo>
                <a:cubicBezTo>
                  <a:pt x="228211" y="324289"/>
                  <a:pt x="207811" y="369263"/>
                  <a:pt x="241964" y="326571"/>
                </a:cubicBezTo>
                <a:cubicBezTo>
                  <a:pt x="283431" y="274736"/>
                  <a:pt x="240412" y="309463"/>
                  <a:pt x="296393" y="272143"/>
                </a:cubicBezTo>
                <a:cubicBezTo>
                  <a:pt x="335242" y="213869"/>
                  <a:pt x="308915" y="248734"/>
                  <a:pt x="383478" y="174171"/>
                </a:cubicBezTo>
                <a:lnTo>
                  <a:pt x="405250" y="152400"/>
                </a:lnTo>
                <a:lnTo>
                  <a:pt x="427021" y="130628"/>
                </a:lnTo>
                <a:cubicBezTo>
                  <a:pt x="419764" y="152400"/>
                  <a:pt x="415513" y="175417"/>
                  <a:pt x="405250" y="195943"/>
                </a:cubicBezTo>
                <a:cubicBezTo>
                  <a:pt x="400660" y="205123"/>
                  <a:pt x="390048" y="209830"/>
                  <a:pt x="383478" y="217714"/>
                </a:cubicBezTo>
                <a:cubicBezTo>
                  <a:pt x="371863" y="231652"/>
                  <a:pt x="362958" y="247771"/>
                  <a:pt x="350821" y="261257"/>
                </a:cubicBezTo>
                <a:cubicBezTo>
                  <a:pt x="320288" y="295183"/>
                  <a:pt x="282084" y="334153"/>
                  <a:pt x="241964" y="359228"/>
                </a:cubicBezTo>
                <a:cubicBezTo>
                  <a:pt x="113047" y="439801"/>
                  <a:pt x="277825" y="320274"/>
                  <a:pt x="165764" y="413657"/>
                </a:cubicBezTo>
                <a:cubicBezTo>
                  <a:pt x="155713" y="422032"/>
                  <a:pt x="120024" y="435428"/>
                  <a:pt x="133107" y="435428"/>
                </a:cubicBezTo>
                <a:cubicBezTo>
                  <a:pt x="152648" y="435428"/>
                  <a:pt x="170058" y="422396"/>
                  <a:pt x="187536" y="413657"/>
                </a:cubicBezTo>
                <a:cubicBezTo>
                  <a:pt x="206460" y="404195"/>
                  <a:pt x="224022" y="392214"/>
                  <a:pt x="241964" y="381000"/>
                </a:cubicBezTo>
                <a:cubicBezTo>
                  <a:pt x="253058" y="374066"/>
                  <a:pt x="262919" y="365079"/>
                  <a:pt x="274621" y="359228"/>
                </a:cubicBezTo>
                <a:cubicBezTo>
                  <a:pt x="284884" y="354096"/>
                  <a:pt x="296392" y="351971"/>
                  <a:pt x="307278" y="348343"/>
                </a:cubicBezTo>
                <a:cubicBezTo>
                  <a:pt x="341189" y="325736"/>
                  <a:pt x="383901" y="299006"/>
                  <a:pt x="416136" y="272143"/>
                </a:cubicBezTo>
                <a:cubicBezTo>
                  <a:pt x="424020" y="265573"/>
                  <a:pt x="437907" y="240108"/>
                  <a:pt x="437907" y="250371"/>
                </a:cubicBezTo>
                <a:cubicBezTo>
                  <a:pt x="437907" y="263454"/>
                  <a:pt x="421987" y="271326"/>
                  <a:pt x="416136" y="283028"/>
                </a:cubicBezTo>
                <a:cubicBezTo>
                  <a:pt x="407397" y="300506"/>
                  <a:pt x="403103" y="319979"/>
                  <a:pt x="394364" y="337457"/>
                </a:cubicBezTo>
                <a:cubicBezTo>
                  <a:pt x="362674" y="400837"/>
                  <a:pt x="364995" y="348849"/>
                  <a:pt x="307278" y="435428"/>
                </a:cubicBezTo>
                <a:cubicBezTo>
                  <a:pt x="300021" y="446314"/>
                  <a:pt x="294758" y="458835"/>
                  <a:pt x="285507" y="468086"/>
                </a:cubicBezTo>
                <a:cubicBezTo>
                  <a:pt x="276256" y="477337"/>
                  <a:pt x="263066" y="481684"/>
                  <a:pt x="252850" y="489857"/>
                </a:cubicBezTo>
                <a:cubicBezTo>
                  <a:pt x="244836" y="496268"/>
                  <a:pt x="239617" y="505935"/>
                  <a:pt x="231078" y="511628"/>
                </a:cubicBezTo>
                <a:cubicBezTo>
                  <a:pt x="217576" y="520629"/>
                  <a:pt x="187536" y="549627"/>
                  <a:pt x="187536" y="533400"/>
                </a:cubicBezTo>
                <a:cubicBezTo>
                  <a:pt x="187536" y="515257"/>
                  <a:pt x="217303" y="512550"/>
                  <a:pt x="231078" y="500743"/>
                </a:cubicBezTo>
                <a:cubicBezTo>
                  <a:pt x="331641" y="414546"/>
                  <a:pt x="190485" y="519311"/>
                  <a:pt x="307278" y="446314"/>
                </a:cubicBezTo>
                <a:cubicBezTo>
                  <a:pt x="397224" y="390097"/>
                  <a:pt x="303014" y="430461"/>
                  <a:pt x="427021" y="337457"/>
                </a:cubicBezTo>
                <a:cubicBezTo>
                  <a:pt x="441535" y="326571"/>
                  <a:pt x="457004" y="316853"/>
                  <a:pt x="470564" y="304800"/>
                </a:cubicBezTo>
                <a:cubicBezTo>
                  <a:pt x="489741" y="287754"/>
                  <a:pt x="510761" y="271720"/>
                  <a:pt x="524993" y="250371"/>
                </a:cubicBezTo>
                <a:cubicBezTo>
                  <a:pt x="532250" y="239485"/>
                  <a:pt x="555139" y="207663"/>
                  <a:pt x="546764" y="217714"/>
                </a:cubicBezTo>
                <a:cubicBezTo>
                  <a:pt x="448994" y="335038"/>
                  <a:pt x="509269" y="289883"/>
                  <a:pt x="437907" y="337457"/>
                </a:cubicBezTo>
                <a:cubicBezTo>
                  <a:pt x="369471" y="451518"/>
                  <a:pt x="444852" y="341398"/>
                  <a:pt x="361707" y="424543"/>
                </a:cubicBezTo>
                <a:cubicBezTo>
                  <a:pt x="348878" y="437372"/>
                  <a:pt x="342475" y="455882"/>
                  <a:pt x="329050" y="468086"/>
                </a:cubicBezTo>
                <a:cubicBezTo>
                  <a:pt x="302201" y="492494"/>
                  <a:pt x="267622" y="507742"/>
                  <a:pt x="241964" y="533400"/>
                </a:cubicBezTo>
                <a:cubicBezTo>
                  <a:pt x="201193" y="574171"/>
                  <a:pt x="223912" y="561189"/>
                  <a:pt x="176650" y="576943"/>
                </a:cubicBezTo>
                <a:cubicBezTo>
                  <a:pt x="169393" y="584200"/>
                  <a:pt x="163089" y="592556"/>
                  <a:pt x="154878" y="598714"/>
                </a:cubicBezTo>
                <a:cubicBezTo>
                  <a:pt x="133945" y="614413"/>
                  <a:pt x="68631" y="657956"/>
                  <a:pt x="89564" y="642257"/>
                </a:cubicBezTo>
                <a:cubicBezTo>
                  <a:pt x="104078" y="631371"/>
                  <a:pt x="117355" y="618601"/>
                  <a:pt x="133107" y="609600"/>
                </a:cubicBezTo>
                <a:cubicBezTo>
                  <a:pt x="143070" y="603907"/>
                  <a:pt x="154878" y="602343"/>
                  <a:pt x="165764" y="598714"/>
                </a:cubicBezTo>
                <a:cubicBezTo>
                  <a:pt x="194793" y="576943"/>
                  <a:pt x="220395" y="549628"/>
                  <a:pt x="252850" y="533400"/>
                </a:cubicBezTo>
                <a:cubicBezTo>
                  <a:pt x="337899" y="490874"/>
                  <a:pt x="255148" y="535496"/>
                  <a:pt x="339936" y="478971"/>
                </a:cubicBezTo>
                <a:cubicBezTo>
                  <a:pt x="357540" y="467235"/>
                  <a:pt x="377438" y="459009"/>
                  <a:pt x="394364" y="446314"/>
                </a:cubicBezTo>
                <a:cubicBezTo>
                  <a:pt x="482624" y="380119"/>
                  <a:pt x="366736" y="443799"/>
                  <a:pt x="470564" y="391886"/>
                </a:cubicBezTo>
                <a:lnTo>
                  <a:pt x="524993" y="337457"/>
                </a:lnTo>
                <a:lnTo>
                  <a:pt x="557650" y="304800"/>
                </a:lnTo>
                <a:cubicBezTo>
                  <a:pt x="539984" y="357795"/>
                  <a:pt x="555296" y="323334"/>
                  <a:pt x="514107" y="381000"/>
                </a:cubicBezTo>
                <a:cubicBezTo>
                  <a:pt x="479778" y="429062"/>
                  <a:pt x="506973" y="399021"/>
                  <a:pt x="470564" y="435428"/>
                </a:cubicBezTo>
                <a:cubicBezTo>
                  <a:pt x="451644" y="492188"/>
                  <a:pt x="473668" y="448393"/>
                  <a:pt x="427021" y="489857"/>
                </a:cubicBezTo>
                <a:cubicBezTo>
                  <a:pt x="404009" y="510312"/>
                  <a:pt x="383478" y="533400"/>
                  <a:pt x="361707" y="555171"/>
                </a:cubicBezTo>
                <a:cubicBezTo>
                  <a:pt x="354450" y="562428"/>
                  <a:pt x="349116" y="572353"/>
                  <a:pt x="339936" y="576943"/>
                </a:cubicBezTo>
                <a:lnTo>
                  <a:pt x="296393" y="598714"/>
                </a:lnTo>
                <a:cubicBezTo>
                  <a:pt x="400572" y="494535"/>
                  <a:pt x="267184" y="618187"/>
                  <a:pt x="361707" y="555171"/>
                </a:cubicBezTo>
                <a:cubicBezTo>
                  <a:pt x="374516" y="546632"/>
                  <a:pt x="382675" y="532533"/>
                  <a:pt x="394364" y="522514"/>
                </a:cubicBezTo>
                <a:cubicBezTo>
                  <a:pt x="434724" y="487920"/>
                  <a:pt x="432654" y="495657"/>
                  <a:pt x="470564" y="468086"/>
                </a:cubicBezTo>
                <a:cubicBezTo>
                  <a:pt x="499910" y="446744"/>
                  <a:pt x="531992" y="428429"/>
                  <a:pt x="557650" y="402771"/>
                </a:cubicBezTo>
                <a:cubicBezTo>
                  <a:pt x="568536" y="391885"/>
                  <a:pt x="577498" y="378653"/>
                  <a:pt x="590307" y="370114"/>
                </a:cubicBezTo>
                <a:cubicBezTo>
                  <a:pt x="599854" y="363749"/>
                  <a:pt x="612078" y="362857"/>
                  <a:pt x="622964" y="359228"/>
                </a:cubicBezTo>
                <a:cubicBezTo>
                  <a:pt x="630221" y="348342"/>
                  <a:pt x="652909" y="316355"/>
                  <a:pt x="644736" y="326571"/>
                </a:cubicBezTo>
                <a:cubicBezTo>
                  <a:pt x="622068" y="354906"/>
                  <a:pt x="599549" y="383465"/>
                  <a:pt x="579421" y="413657"/>
                </a:cubicBezTo>
                <a:cubicBezTo>
                  <a:pt x="572164" y="424543"/>
                  <a:pt x="566265" y="436468"/>
                  <a:pt x="557650" y="446314"/>
                </a:cubicBezTo>
                <a:cubicBezTo>
                  <a:pt x="473992" y="541924"/>
                  <a:pt x="535344" y="465301"/>
                  <a:pt x="459678" y="533400"/>
                </a:cubicBezTo>
                <a:cubicBezTo>
                  <a:pt x="436792" y="553997"/>
                  <a:pt x="419982" y="581635"/>
                  <a:pt x="394364" y="598714"/>
                </a:cubicBezTo>
                <a:lnTo>
                  <a:pt x="329050" y="642257"/>
                </a:lnTo>
                <a:cubicBezTo>
                  <a:pt x="318164" y="649514"/>
                  <a:pt x="283701" y="667201"/>
                  <a:pt x="296393" y="664028"/>
                </a:cubicBezTo>
                <a:lnTo>
                  <a:pt x="339936" y="653143"/>
                </a:lnTo>
                <a:cubicBezTo>
                  <a:pt x="347193" y="645886"/>
                  <a:pt x="353693" y="637782"/>
                  <a:pt x="361707" y="631371"/>
                </a:cubicBezTo>
                <a:cubicBezTo>
                  <a:pt x="417768" y="586522"/>
                  <a:pt x="445638" y="565391"/>
                  <a:pt x="503221" y="533400"/>
                </a:cubicBezTo>
                <a:cubicBezTo>
                  <a:pt x="517406" y="525519"/>
                  <a:pt x="533559" y="521060"/>
                  <a:pt x="546764" y="511628"/>
                </a:cubicBezTo>
                <a:cubicBezTo>
                  <a:pt x="559291" y="502680"/>
                  <a:pt x="567732" y="488990"/>
                  <a:pt x="579421" y="478971"/>
                </a:cubicBezTo>
                <a:cubicBezTo>
                  <a:pt x="593196" y="467164"/>
                  <a:pt x="608101" y="456718"/>
                  <a:pt x="622964" y="446314"/>
                </a:cubicBezTo>
                <a:cubicBezTo>
                  <a:pt x="644400" y="431309"/>
                  <a:pt x="688278" y="402771"/>
                  <a:pt x="688278" y="402771"/>
                </a:cubicBezTo>
                <a:cubicBezTo>
                  <a:pt x="669425" y="431051"/>
                  <a:pt x="656354" y="451966"/>
                  <a:pt x="633850" y="478971"/>
                </a:cubicBezTo>
                <a:cubicBezTo>
                  <a:pt x="627280" y="486856"/>
                  <a:pt x="618757" y="492950"/>
                  <a:pt x="612078" y="500743"/>
                </a:cubicBezTo>
                <a:cubicBezTo>
                  <a:pt x="522721" y="604993"/>
                  <a:pt x="617859" y="505848"/>
                  <a:pt x="514107" y="609600"/>
                </a:cubicBezTo>
                <a:cubicBezTo>
                  <a:pt x="499593" y="624114"/>
                  <a:pt x="487643" y="641757"/>
                  <a:pt x="470564" y="653143"/>
                </a:cubicBezTo>
                <a:cubicBezTo>
                  <a:pt x="389819" y="706972"/>
                  <a:pt x="478182" y="644980"/>
                  <a:pt x="416136" y="696686"/>
                </a:cubicBezTo>
                <a:cubicBezTo>
                  <a:pt x="402198" y="708301"/>
                  <a:pt x="386531" y="717728"/>
                  <a:pt x="372593" y="729343"/>
                </a:cubicBezTo>
                <a:cubicBezTo>
                  <a:pt x="364709" y="735913"/>
                  <a:pt x="359361" y="745421"/>
                  <a:pt x="350821" y="751114"/>
                </a:cubicBezTo>
                <a:cubicBezTo>
                  <a:pt x="337319" y="760115"/>
                  <a:pt x="295803" y="761411"/>
                  <a:pt x="307278" y="772886"/>
                </a:cubicBezTo>
                <a:cubicBezTo>
                  <a:pt x="320361" y="785969"/>
                  <a:pt x="343564" y="765629"/>
                  <a:pt x="361707" y="762000"/>
                </a:cubicBezTo>
                <a:cubicBezTo>
                  <a:pt x="376221" y="754743"/>
                  <a:pt x="390421" y="746819"/>
                  <a:pt x="405250" y="740228"/>
                </a:cubicBezTo>
                <a:cubicBezTo>
                  <a:pt x="423106" y="732292"/>
                  <a:pt x="442437" y="727652"/>
                  <a:pt x="459678" y="718457"/>
                </a:cubicBezTo>
                <a:cubicBezTo>
                  <a:pt x="497016" y="698544"/>
                  <a:pt x="532250" y="674914"/>
                  <a:pt x="568536" y="653143"/>
                </a:cubicBezTo>
                <a:cubicBezTo>
                  <a:pt x="623050" y="620435"/>
                  <a:pt x="633001" y="615637"/>
                  <a:pt x="688278" y="576943"/>
                </a:cubicBezTo>
                <a:cubicBezTo>
                  <a:pt x="703141" y="566539"/>
                  <a:pt x="717307" y="555172"/>
                  <a:pt x="731821" y="544286"/>
                </a:cubicBezTo>
                <a:cubicBezTo>
                  <a:pt x="739078" y="533400"/>
                  <a:pt x="745743" y="522095"/>
                  <a:pt x="753593" y="511628"/>
                </a:cubicBezTo>
                <a:cubicBezTo>
                  <a:pt x="767534" y="493041"/>
                  <a:pt x="791501" y="479740"/>
                  <a:pt x="797136" y="457200"/>
                </a:cubicBezTo>
                <a:cubicBezTo>
                  <a:pt x="799919" y="446068"/>
                  <a:pt x="775364" y="464457"/>
                  <a:pt x="764478" y="468086"/>
                </a:cubicBezTo>
                <a:cubicBezTo>
                  <a:pt x="715243" y="541940"/>
                  <a:pt x="739438" y="514898"/>
                  <a:pt x="699164" y="555171"/>
                </a:cubicBezTo>
                <a:cubicBezTo>
                  <a:pt x="673279" y="632824"/>
                  <a:pt x="709983" y="538940"/>
                  <a:pt x="655621" y="620486"/>
                </a:cubicBezTo>
                <a:cubicBezTo>
                  <a:pt x="649256" y="630033"/>
                  <a:pt x="651405" y="643806"/>
                  <a:pt x="644736" y="653143"/>
                </a:cubicBezTo>
                <a:cubicBezTo>
                  <a:pt x="632805" y="669846"/>
                  <a:pt x="584990" y="709288"/>
                  <a:pt x="601193" y="696686"/>
                </a:cubicBezTo>
                <a:cubicBezTo>
                  <a:pt x="633850" y="671286"/>
                  <a:pt x="669910" y="649741"/>
                  <a:pt x="699164" y="620486"/>
                </a:cubicBezTo>
                <a:lnTo>
                  <a:pt x="764478" y="555171"/>
                </a:lnTo>
                <a:cubicBezTo>
                  <a:pt x="771735" y="547914"/>
                  <a:pt x="777711" y="539093"/>
                  <a:pt x="786250" y="533400"/>
                </a:cubicBezTo>
                <a:lnTo>
                  <a:pt x="818907" y="511628"/>
                </a:lnTo>
                <a:cubicBezTo>
                  <a:pt x="826164" y="500742"/>
                  <a:pt x="840678" y="492054"/>
                  <a:pt x="840678" y="478971"/>
                </a:cubicBezTo>
                <a:cubicBezTo>
                  <a:pt x="840678" y="468708"/>
                  <a:pt x="824346" y="492040"/>
                  <a:pt x="818907" y="500743"/>
                </a:cubicBezTo>
                <a:cubicBezTo>
                  <a:pt x="806006" y="521384"/>
                  <a:pt x="800855" y="546584"/>
                  <a:pt x="786250" y="566057"/>
                </a:cubicBezTo>
                <a:cubicBezTo>
                  <a:pt x="778400" y="576523"/>
                  <a:pt x="763526" y="579314"/>
                  <a:pt x="753593" y="587828"/>
                </a:cubicBezTo>
                <a:cubicBezTo>
                  <a:pt x="738008" y="601186"/>
                  <a:pt x="725819" y="618230"/>
                  <a:pt x="710050" y="631371"/>
                </a:cubicBezTo>
                <a:cubicBezTo>
                  <a:pt x="682174" y="654601"/>
                  <a:pt x="651993" y="674914"/>
                  <a:pt x="622964" y="696686"/>
                </a:cubicBezTo>
                <a:cubicBezTo>
                  <a:pt x="608450" y="707572"/>
                  <a:pt x="595648" y="721229"/>
                  <a:pt x="579421" y="729343"/>
                </a:cubicBezTo>
                <a:cubicBezTo>
                  <a:pt x="482073" y="778018"/>
                  <a:pt x="523126" y="762624"/>
                  <a:pt x="459678" y="783771"/>
                </a:cubicBezTo>
                <a:cubicBezTo>
                  <a:pt x="442431" y="801019"/>
                  <a:pt x="414042" y="822918"/>
                  <a:pt x="470564" y="794657"/>
                </a:cubicBezTo>
                <a:cubicBezTo>
                  <a:pt x="529006" y="765436"/>
                  <a:pt x="480441" y="783515"/>
                  <a:pt x="524993" y="751114"/>
                </a:cubicBezTo>
                <a:cubicBezTo>
                  <a:pt x="557068" y="727787"/>
                  <a:pt x="629004" y="685289"/>
                  <a:pt x="666507" y="653143"/>
                </a:cubicBezTo>
                <a:cubicBezTo>
                  <a:pt x="678196" y="643124"/>
                  <a:pt x="687338" y="630341"/>
                  <a:pt x="699164" y="620486"/>
                </a:cubicBezTo>
                <a:cubicBezTo>
                  <a:pt x="798643" y="537586"/>
                  <a:pt x="644526" y="686007"/>
                  <a:pt x="775364" y="555171"/>
                </a:cubicBezTo>
                <a:lnTo>
                  <a:pt x="797136" y="533400"/>
                </a:lnTo>
                <a:cubicBezTo>
                  <a:pt x="761595" y="604481"/>
                  <a:pt x="786838" y="565470"/>
                  <a:pt x="710050" y="642257"/>
                </a:cubicBezTo>
                <a:lnTo>
                  <a:pt x="688278" y="664028"/>
                </a:lnTo>
                <a:cubicBezTo>
                  <a:pt x="681021" y="671285"/>
                  <a:pt x="674718" y="679642"/>
                  <a:pt x="666507" y="685800"/>
                </a:cubicBezTo>
                <a:cubicBezTo>
                  <a:pt x="651993" y="696686"/>
                  <a:pt x="636524" y="706403"/>
                  <a:pt x="622964" y="718457"/>
                </a:cubicBezTo>
                <a:cubicBezTo>
                  <a:pt x="603787" y="735503"/>
                  <a:pt x="568536" y="772886"/>
                  <a:pt x="568536" y="772886"/>
                </a:cubicBezTo>
                <a:cubicBezTo>
                  <a:pt x="579422" y="776514"/>
                  <a:pt x="589807" y="785194"/>
                  <a:pt x="601193" y="783771"/>
                </a:cubicBezTo>
                <a:cubicBezTo>
                  <a:pt x="651423" y="777492"/>
                  <a:pt x="650307" y="759213"/>
                  <a:pt x="688278" y="740228"/>
                </a:cubicBezTo>
                <a:cubicBezTo>
                  <a:pt x="698541" y="735096"/>
                  <a:pt x="710673" y="734475"/>
                  <a:pt x="720936" y="729343"/>
                </a:cubicBezTo>
                <a:cubicBezTo>
                  <a:pt x="739860" y="719881"/>
                  <a:pt x="756869" y="706961"/>
                  <a:pt x="775364" y="696686"/>
                </a:cubicBezTo>
                <a:cubicBezTo>
                  <a:pt x="789549" y="688805"/>
                  <a:pt x="805702" y="684346"/>
                  <a:pt x="818907" y="674914"/>
                </a:cubicBezTo>
                <a:cubicBezTo>
                  <a:pt x="831434" y="665966"/>
                  <a:pt x="839412" y="651708"/>
                  <a:pt x="851564" y="642257"/>
                </a:cubicBezTo>
                <a:cubicBezTo>
                  <a:pt x="975178" y="546112"/>
                  <a:pt x="866039" y="649549"/>
                  <a:pt x="960421" y="555171"/>
                </a:cubicBezTo>
                <a:lnTo>
                  <a:pt x="938650" y="576943"/>
                </a:lnTo>
                <a:cubicBezTo>
                  <a:pt x="869453" y="646141"/>
                  <a:pt x="943174" y="569339"/>
                  <a:pt x="873336" y="653143"/>
                </a:cubicBezTo>
                <a:cubicBezTo>
                  <a:pt x="851922" y="678839"/>
                  <a:pt x="847854" y="676010"/>
                  <a:pt x="818907" y="696686"/>
                </a:cubicBezTo>
                <a:cubicBezTo>
                  <a:pt x="804144" y="707231"/>
                  <a:pt x="789139" y="717536"/>
                  <a:pt x="775364" y="729343"/>
                </a:cubicBezTo>
                <a:cubicBezTo>
                  <a:pt x="723473" y="773820"/>
                  <a:pt x="765600" y="754369"/>
                  <a:pt x="710050" y="772886"/>
                </a:cubicBezTo>
                <a:cubicBezTo>
                  <a:pt x="680138" y="802797"/>
                  <a:pt x="692185" y="795339"/>
                  <a:pt x="644736" y="816428"/>
                </a:cubicBezTo>
                <a:cubicBezTo>
                  <a:pt x="626880" y="824364"/>
                  <a:pt x="574674" y="849924"/>
                  <a:pt x="590307" y="838200"/>
                </a:cubicBezTo>
                <a:cubicBezTo>
                  <a:pt x="753351" y="715918"/>
                  <a:pt x="530072" y="886583"/>
                  <a:pt x="666507" y="772886"/>
                </a:cubicBezTo>
                <a:cubicBezTo>
                  <a:pt x="676558" y="764510"/>
                  <a:pt x="689113" y="759490"/>
                  <a:pt x="699164" y="751114"/>
                </a:cubicBezTo>
                <a:cubicBezTo>
                  <a:pt x="710990" y="741259"/>
                  <a:pt x="719994" y="728312"/>
                  <a:pt x="731821" y="718457"/>
                </a:cubicBezTo>
                <a:cubicBezTo>
                  <a:pt x="786661" y="672757"/>
                  <a:pt x="776382" y="716930"/>
                  <a:pt x="840678" y="620486"/>
                </a:cubicBezTo>
                <a:cubicBezTo>
                  <a:pt x="847935" y="609600"/>
                  <a:pt x="854845" y="598474"/>
                  <a:pt x="862450" y="587828"/>
                </a:cubicBezTo>
                <a:cubicBezTo>
                  <a:pt x="872995" y="573065"/>
                  <a:pt x="895107" y="562429"/>
                  <a:pt x="895107" y="544286"/>
                </a:cubicBezTo>
                <a:cubicBezTo>
                  <a:pt x="895107" y="528891"/>
                  <a:pt x="872305" y="565117"/>
                  <a:pt x="862450" y="576943"/>
                </a:cubicBezTo>
                <a:cubicBezTo>
                  <a:pt x="822073" y="625395"/>
                  <a:pt x="846303" y="639043"/>
                  <a:pt x="764478" y="685800"/>
                </a:cubicBezTo>
                <a:cubicBezTo>
                  <a:pt x="739078" y="700314"/>
                  <a:pt x="712619" y="713115"/>
                  <a:pt x="688278" y="729343"/>
                </a:cubicBezTo>
                <a:cubicBezTo>
                  <a:pt x="668946" y="742231"/>
                  <a:pt x="652437" y="758946"/>
                  <a:pt x="633850" y="772886"/>
                </a:cubicBezTo>
                <a:cubicBezTo>
                  <a:pt x="608879" y="791614"/>
                  <a:pt x="583856" y="810357"/>
                  <a:pt x="557650" y="827314"/>
                </a:cubicBezTo>
                <a:cubicBezTo>
                  <a:pt x="522123" y="850302"/>
                  <a:pt x="488937" y="879246"/>
                  <a:pt x="448793" y="892628"/>
                </a:cubicBezTo>
                <a:cubicBezTo>
                  <a:pt x="437907" y="896257"/>
                  <a:pt x="426399" y="898382"/>
                  <a:pt x="416136" y="903514"/>
                </a:cubicBezTo>
                <a:cubicBezTo>
                  <a:pt x="404434" y="909365"/>
                  <a:pt x="374227" y="916034"/>
                  <a:pt x="383478" y="925286"/>
                </a:cubicBezTo>
                <a:cubicBezTo>
                  <a:pt x="394057" y="935866"/>
                  <a:pt x="412507" y="918029"/>
                  <a:pt x="427021" y="914400"/>
                </a:cubicBezTo>
                <a:cubicBezTo>
                  <a:pt x="437907" y="907143"/>
                  <a:pt x="448319" y="899119"/>
                  <a:pt x="459678" y="892628"/>
                </a:cubicBezTo>
                <a:cubicBezTo>
                  <a:pt x="473767" y="884577"/>
                  <a:pt x="490755" y="881245"/>
                  <a:pt x="503221" y="870857"/>
                </a:cubicBezTo>
                <a:cubicBezTo>
                  <a:pt x="513272" y="862482"/>
                  <a:pt x="516479" y="848133"/>
                  <a:pt x="524993" y="838200"/>
                </a:cubicBezTo>
                <a:cubicBezTo>
                  <a:pt x="570140" y="785529"/>
                  <a:pt x="562036" y="803702"/>
                  <a:pt x="612078" y="762000"/>
                </a:cubicBezTo>
                <a:cubicBezTo>
                  <a:pt x="651924" y="728794"/>
                  <a:pt x="612977" y="747185"/>
                  <a:pt x="666507" y="729343"/>
                </a:cubicBezTo>
                <a:cubicBezTo>
                  <a:pt x="718164" y="677686"/>
                  <a:pt x="690577" y="692291"/>
                  <a:pt x="742707" y="674914"/>
                </a:cubicBezTo>
                <a:cubicBezTo>
                  <a:pt x="739078" y="700314"/>
                  <a:pt x="738572" y="726360"/>
                  <a:pt x="731821" y="751114"/>
                </a:cubicBezTo>
                <a:cubicBezTo>
                  <a:pt x="725531" y="774179"/>
                  <a:pt x="685877" y="832117"/>
                  <a:pt x="677393" y="849086"/>
                </a:cubicBezTo>
                <a:cubicBezTo>
                  <a:pt x="672261" y="859349"/>
                  <a:pt x="670136" y="870857"/>
                  <a:pt x="666507" y="881743"/>
                </a:cubicBezTo>
                <a:cubicBezTo>
                  <a:pt x="734646" y="904455"/>
                  <a:pt x="675629" y="893336"/>
                  <a:pt x="786250" y="849086"/>
                </a:cubicBezTo>
                <a:cubicBezTo>
                  <a:pt x="892935" y="806410"/>
                  <a:pt x="792166" y="852190"/>
                  <a:pt x="884221" y="794657"/>
                </a:cubicBezTo>
                <a:cubicBezTo>
                  <a:pt x="897982" y="786057"/>
                  <a:pt x="913579" y="780767"/>
                  <a:pt x="927764" y="772886"/>
                </a:cubicBezTo>
                <a:cubicBezTo>
                  <a:pt x="967144" y="751008"/>
                  <a:pt x="980830" y="741137"/>
                  <a:pt x="1014850" y="718457"/>
                </a:cubicBezTo>
                <a:cubicBezTo>
                  <a:pt x="1017260" y="714843"/>
                  <a:pt x="1080944" y="635179"/>
                  <a:pt x="993078" y="696686"/>
                </a:cubicBezTo>
                <a:cubicBezTo>
                  <a:pt x="967854" y="714343"/>
                  <a:pt x="949535" y="740229"/>
                  <a:pt x="927764" y="762000"/>
                </a:cubicBezTo>
                <a:cubicBezTo>
                  <a:pt x="885856" y="803908"/>
                  <a:pt x="907916" y="786118"/>
                  <a:pt x="862450" y="816428"/>
                </a:cubicBezTo>
                <a:cubicBezTo>
                  <a:pt x="855193" y="827314"/>
                  <a:pt x="850894" y="840913"/>
                  <a:pt x="840678" y="849086"/>
                </a:cubicBezTo>
                <a:cubicBezTo>
                  <a:pt x="767880" y="907325"/>
                  <a:pt x="770957" y="900041"/>
                  <a:pt x="699164" y="914400"/>
                </a:cubicBezTo>
                <a:cubicBezTo>
                  <a:pt x="634698" y="962749"/>
                  <a:pt x="670702" y="937004"/>
                  <a:pt x="590307" y="990600"/>
                </a:cubicBezTo>
                <a:cubicBezTo>
                  <a:pt x="579421" y="997857"/>
                  <a:pt x="611745" y="975559"/>
                  <a:pt x="622964" y="968828"/>
                </a:cubicBezTo>
                <a:cubicBezTo>
                  <a:pt x="728202" y="905686"/>
                  <a:pt x="630238" y="967003"/>
                  <a:pt x="720936" y="903514"/>
                </a:cubicBezTo>
                <a:cubicBezTo>
                  <a:pt x="742372" y="888509"/>
                  <a:pt x="764479" y="874485"/>
                  <a:pt x="786250" y="859971"/>
                </a:cubicBezTo>
                <a:cubicBezTo>
                  <a:pt x="797136" y="852714"/>
                  <a:pt x="809656" y="847451"/>
                  <a:pt x="818907" y="838200"/>
                </a:cubicBezTo>
                <a:cubicBezTo>
                  <a:pt x="837050" y="820057"/>
                  <a:pt x="850387" y="795246"/>
                  <a:pt x="873336" y="783771"/>
                </a:cubicBezTo>
                <a:cubicBezTo>
                  <a:pt x="926058" y="757410"/>
                  <a:pt x="905404" y="773474"/>
                  <a:pt x="938650" y="740228"/>
                </a:cubicBezTo>
                <a:cubicBezTo>
                  <a:pt x="935021" y="751114"/>
                  <a:pt x="933457" y="762923"/>
                  <a:pt x="927764" y="772886"/>
                </a:cubicBezTo>
                <a:cubicBezTo>
                  <a:pt x="878840" y="858503"/>
                  <a:pt x="913654" y="784442"/>
                  <a:pt x="873336" y="838200"/>
                </a:cubicBezTo>
                <a:cubicBezTo>
                  <a:pt x="857637" y="859133"/>
                  <a:pt x="848295" y="885012"/>
                  <a:pt x="829793" y="903514"/>
                </a:cubicBezTo>
                <a:cubicBezTo>
                  <a:pt x="822536" y="910771"/>
                  <a:pt x="797758" y="925286"/>
                  <a:pt x="808021" y="925286"/>
                </a:cubicBezTo>
                <a:cubicBezTo>
                  <a:pt x="885506" y="925286"/>
                  <a:pt x="882089" y="902953"/>
                  <a:pt x="938650" y="881743"/>
                </a:cubicBezTo>
                <a:cubicBezTo>
                  <a:pt x="952658" y="876490"/>
                  <a:pt x="967679" y="874486"/>
                  <a:pt x="982193" y="870857"/>
                </a:cubicBezTo>
                <a:cubicBezTo>
                  <a:pt x="1087480" y="791892"/>
                  <a:pt x="975280" y="868871"/>
                  <a:pt x="1058393" y="827314"/>
                </a:cubicBezTo>
                <a:cubicBezTo>
                  <a:pt x="1070095" y="821463"/>
                  <a:pt x="1079348" y="811394"/>
                  <a:pt x="1091050" y="805543"/>
                </a:cubicBezTo>
                <a:cubicBezTo>
                  <a:pt x="1095640" y="803248"/>
                  <a:pt x="1083243" y="812323"/>
                  <a:pt x="1080164" y="816428"/>
                </a:cubicBezTo>
                <a:cubicBezTo>
                  <a:pt x="1069278" y="830942"/>
                  <a:pt x="1060932" y="847767"/>
                  <a:pt x="1047507" y="859971"/>
                </a:cubicBezTo>
                <a:cubicBezTo>
                  <a:pt x="1020658" y="884380"/>
                  <a:pt x="990613" y="905158"/>
                  <a:pt x="960421" y="925286"/>
                </a:cubicBezTo>
                <a:cubicBezTo>
                  <a:pt x="883477" y="976581"/>
                  <a:pt x="978711" y="912221"/>
                  <a:pt x="884221" y="979714"/>
                </a:cubicBezTo>
                <a:cubicBezTo>
                  <a:pt x="873575" y="987318"/>
                  <a:pt x="861615" y="993110"/>
                  <a:pt x="851564" y="1001486"/>
                </a:cubicBezTo>
                <a:cubicBezTo>
                  <a:pt x="767756" y="1071327"/>
                  <a:pt x="867324" y="1001865"/>
                  <a:pt x="786250" y="1055914"/>
                </a:cubicBezTo>
                <a:cubicBezTo>
                  <a:pt x="844152" y="940106"/>
                  <a:pt x="776597" y="1063744"/>
                  <a:pt x="829793" y="990600"/>
                </a:cubicBezTo>
                <a:cubicBezTo>
                  <a:pt x="852878" y="958858"/>
                  <a:pt x="867354" y="920381"/>
                  <a:pt x="895107" y="892628"/>
                </a:cubicBezTo>
                <a:cubicBezTo>
                  <a:pt x="905993" y="881742"/>
                  <a:pt x="917745" y="871660"/>
                  <a:pt x="927764" y="859971"/>
                </a:cubicBezTo>
                <a:cubicBezTo>
                  <a:pt x="939571" y="846196"/>
                  <a:pt x="948614" y="830203"/>
                  <a:pt x="960421" y="816428"/>
                </a:cubicBezTo>
                <a:cubicBezTo>
                  <a:pt x="970440" y="804739"/>
                  <a:pt x="983223" y="795597"/>
                  <a:pt x="993078" y="783771"/>
                </a:cubicBezTo>
                <a:cubicBezTo>
                  <a:pt x="1001454" y="773720"/>
                  <a:pt x="1007000" y="761580"/>
                  <a:pt x="1014850" y="751114"/>
                </a:cubicBezTo>
                <a:cubicBezTo>
                  <a:pt x="1017929" y="747009"/>
                  <a:pt x="1030604" y="738605"/>
                  <a:pt x="1025736" y="740228"/>
                </a:cubicBezTo>
                <a:lnTo>
                  <a:pt x="993078" y="751114"/>
                </a:lnTo>
                <a:cubicBezTo>
                  <a:pt x="985821" y="758371"/>
                  <a:pt x="980108" y="767606"/>
                  <a:pt x="971307" y="772886"/>
                </a:cubicBezTo>
                <a:cubicBezTo>
                  <a:pt x="943477" y="789584"/>
                  <a:pt x="909564" y="796153"/>
                  <a:pt x="884221" y="816428"/>
                </a:cubicBezTo>
                <a:cubicBezTo>
                  <a:pt x="798106" y="885321"/>
                  <a:pt x="865182" y="840288"/>
                  <a:pt x="775364" y="881743"/>
                </a:cubicBezTo>
                <a:cubicBezTo>
                  <a:pt x="745896" y="895344"/>
                  <a:pt x="717307" y="910772"/>
                  <a:pt x="688278" y="925286"/>
                </a:cubicBezTo>
                <a:lnTo>
                  <a:pt x="644736" y="947057"/>
                </a:lnTo>
                <a:cubicBezTo>
                  <a:pt x="637479" y="957943"/>
                  <a:pt x="610059" y="981865"/>
                  <a:pt x="622964" y="979714"/>
                </a:cubicBezTo>
                <a:cubicBezTo>
                  <a:pt x="682177" y="969845"/>
                  <a:pt x="698998" y="938241"/>
                  <a:pt x="742707" y="914400"/>
                </a:cubicBezTo>
                <a:cubicBezTo>
                  <a:pt x="771199" y="898859"/>
                  <a:pt x="800764" y="885371"/>
                  <a:pt x="829793" y="870857"/>
                </a:cubicBezTo>
                <a:cubicBezTo>
                  <a:pt x="844307" y="863600"/>
                  <a:pt x="859834" y="858088"/>
                  <a:pt x="873336" y="849086"/>
                </a:cubicBezTo>
                <a:cubicBezTo>
                  <a:pt x="915540" y="820949"/>
                  <a:pt x="893581" y="831451"/>
                  <a:pt x="938650" y="816428"/>
                </a:cubicBezTo>
                <a:lnTo>
                  <a:pt x="949536" y="805543"/>
                </a:lnTo>
                <a:lnTo>
                  <a:pt x="916878" y="838200"/>
                </a:lnTo>
                <a:cubicBezTo>
                  <a:pt x="905992" y="849086"/>
                  <a:pt x="897030" y="862318"/>
                  <a:pt x="884221" y="870857"/>
                </a:cubicBezTo>
                <a:cubicBezTo>
                  <a:pt x="873335" y="878114"/>
                  <a:pt x="862923" y="886137"/>
                  <a:pt x="851564" y="892628"/>
                </a:cubicBezTo>
                <a:cubicBezTo>
                  <a:pt x="837475" y="900679"/>
                  <a:pt x="821782" y="905799"/>
                  <a:pt x="808021" y="914400"/>
                </a:cubicBezTo>
                <a:cubicBezTo>
                  <a:pt x="792636" y="924016"/>
                  <a:pt x="780149" y="937915"/>
                  <a:pt x="764478" y="947057"/>
                </a:cubicBezTo>
                <a:cubicBezTo>
                  <a:pt x="736444" y="963410"/>
                  <a:pt x="704397" y="972598"/>
                  <a:pt x="677393" y="990600"/>
                </a:cubicBezTo>
                <a:cubicBezTo>
                  <a:pt x="666507" y="997857"/>
                  <a:pt x="656691" y="1007058"/>
                  <a:pt x="644736" y="1012371"/>
                </a:cubicBezTo>
                <a:cubicBezTo>
                  <a:pt x="623765" y="1021692"/>
                  <a:pt x="557157" y="1039709"/>
                  <a:pt x="579421" y="1034143"/>
                </a:cubicBezTo>
                <a:cubicBezTo>
                  <a:pt x="620995" y="1023749"/>
                  <a:pt x="636405" y="1021980"/>
                  <a:pt x="677393" y="1001486"/>
                </a:cubicBezTo>
                <a:cubicBezTo>
                  <a:pt x="752573" y="963896"/>
                  <a:pt x="662966" y="991485"/>
                  <a:pt x="753593" y="968828"/>
                </a:cubicBezTo>
                <a:cubicBezTo>
                  <a:pt x="794221" y="938357"/>
                  <a:pt x="832568" y="905540"/>
                  <a:pt x="884221" y="892628"/>
                </a:cubicBezTo>
                <a:lnTo>
                  <a:pt x="927764" y="881743"/>
                </a:lnTo>
                <a:cubicBezTo>
                  <a:pt x="938650" y="874486"/>
                  <a:pt x="948719" y="865822"/>
                  <a:pt x="960421" y="859971"/>
                </a:cubicBezTo>
                <a:cubicBezTo>
                  <a:pt x="970684" y="854839"/>
                  <a:pt x="983239" y="854989"/>
                  <a:pt x="993078" y="849086"/>
                </a:cubicBezTo>
                <a:cubicBezTo>
                  <a:pt x="1001879" y="843806"/>
                  <a:pt x="1007593" y="834571"/>
                  <a:pt x="1014850" y="827314"/>
                </a:cubicBezTo>
                <a:cubicBezTo>
                  <a:pt x="1011221" y="845457"/>
                  <a:pt x="1011478" y="864835"/>
                  <a:pt x="1003964" y="881743"/>
                </a:cubicBezTo>
                <a:cubicBezTo>
                  <a:pt x="996595" y="898322"/>
                  <a:pt x="981852" y="910522"/>
                  <a:pt x="971307" y="925286"/>
                </a:cubicBezTo>
                <a:cubicBezTo>
                  <a:pt x="963703" y="935932"/>
                  <a:pt x="958787" y="948692"/>
                  <a:pt x="949536" y="957943"/>
                </a:cubicBezTo>
                <a:cubicBezTo>
                  <a:pt x="940285" y="967194"/>
                  <a:pt x="927094" y="971541"/>
                  <a:pt x="916878" y="979714"/>
                </a:cubicBezTo>
                <a:cubicBezTo>
                  <a:pt x="908864" y="986125"/>
                  <a:pt x="903318" y="995328"/>
                  <a:pt x="895107" y="1001486"/>
                </a:cubicBezTo>
                <a:cubicBezTo>
                  <a:pt x="874174" y="1017185"/>
                  <a:pt x="854616" y="1036753"/>
                  <a:pt x="829793" y="1045028"/>
                </a:cubicBezTo>
                <a:cubicBezTo>
                  <a:pt x="818907" y="1048657"/>
                  <a:pt x="785661" y="1055914"/>
                  <a:pt x="797136" y="1055914"/>
                </a:cubicBezTo>
                <a:cubicBezTo>
                  <a:pt x="822794" y="1055914"/>
                  <a:pt x="847936" y="1048657"/>
                  <a:pt x="873336" y="1045028"/>
                </a:cubicBezTo>
                <a:cubicBezTo>
                  <a:pt x="902364" y="1030514"/>
                  <a:pt x="934458" y="1020959"/>
                  <a:pt x="960421" y="1001486"/>
                </a:cubicBezTo>
                <a:cubicBezTo>
                  <a:pt x="1015933" y="959851"/>
                  <a:pt x="986363" y="973228"/>
                  <a:pt x="1047507" y="957943"/>
                </a:cubicBezTo>
                <a:cubicBezTo>
                  <a:pt x="1058393" y="950686"/>
                  <a:pt x="1068462" y="942022"/>
                  <a:pt x="1080164" y="936171"/>
                </a:cubicBezTo>
                <a:cubicBezTo>
                  <a:pt x="1090427" y="931039"/>
                  <a:pt x="1102982" y="931189"/>
                  <a:pt x="1112821" y="925286"/>
                </a:cubicBezTo>
                <a:cubicBezTo>
                  <a:pt x="1132576" y="913433"/>
                  <a:pt x="1161204" y="865050"/>
                  <a:pt x="1101936" y="936171"/>
                </a:cubicBezTo>
                <a:cubicBezTo>
                  <a:pt x="1093560" y="946222"/>
                  <a:pt x="1089415" y="959577"/>
                  <a:pt x="1080164" y="968828"/>
                </a:cubicBezTo>
                <a:cubicBezTo>
                  <a:pt x="1064775" y="984217"/>
                  <a:pt x="1021044" y="1003831"/>
                  <a:pt x="1003964" y="1012371"/>
                </a:cubicBezTo>
                <a:cubicBezTo>
                  <a:pt x="924434" y="1091901"/>
                  <a:pt x="1035513" y="987706"/>
                  <a:pt x="884221" y="1088571"/>
                </a:cubicBezTo>
                <a:cubicBezTo>
                  <a:pt x="838062" y="1119345"/>
                  <a:pt x="863266" y="1104492"/>
                  <a:pt x="808021" y="1132114"/>
                </a:cubicBezTo>
                <a:cubicBezTo>
                  <a:pt x="793507" y="1146628"/>
                  <a:pt x="783951" y="1169166"/>
                  <a:pt x="764478" y="1175657"/>
                </a:cubicBezTo>
                <a:cubicBezTo>
                  <a:pt x="753592" y="1179286"/>
                  <a:pt x="731821" y="1198018"/>
                  <a:pt x="731821" y="1186543"/>
                </a:cubicBezTo>
                <a:cubicBezTo>
                  <a:pt x="731821" y="1173460"/>
                  <a:pt x="754262" y="1172944"/>
                  <a:pt x="764478" y="1164771"/>
                </a:cubicBezTo>
                <a:cubicBezTo>
                  <a:pt x="772492" y="1158360"/>
                  <a:pt x="777898" y="1148965"/>
                  <a:pt x="786250" y="1143000"/>
                </a:cubicBezTo>
                <a:cubicBezTo>
                  <a:pt x="803467" y="1130702"/>
                  <a:pt x="823461" y="1122641"/>
                  <a:pt x="840678" y="1110343"/>
                </a:cubicBezTo>
                <a:cubicBezTo>
                  <a:pt x="849030" y="1104377"/>
                  <a:pt x="854657" y="1095250"/>
                  <a:pt x="862450" y="1088571"/>
                </a:cubicBezTo>
                <a:cubicBezTo>
                  <a:pt x="972310" y="994404"/>
                  <a:pt x="858852" y="1103054"/>
                  <a:pt x="982193" y="979714"/>
                </a:cubicBezTo>
                <a:cubicBezTo>
                  <a:pt x="993079" y="968828"/>
                  <a:pt x="1006311" y="959866"/>
                  <a:pt x="1014850" y="947057"/>
                </a:cubicBezTo>
                <a:cubicBezTo>
                  <a:pt x="1022107" y="936171"/>
                  <a:pt x="1027370" y="923651"/>
                  <a:pt x="1036621" y="914400"/>
                </a:cubicBezTo>
                <a:cubicBezTo>
                  <a:pt x="1045872" y="905149"/>
                  <a:pt x="1059062" y="900801"/>
                  <a:pt x="1069278" y="892628"/>
                </a:cubicBezTo>
                <a:cubicBezTo>
                  <a:pt x="1077292" y="886217"/>
                  <a:pt x="1083793" y="878114"/>
                  <a:pt x="1091050" y="870857"/>
                </a:cubicBezTo>
                <a:cubicBezTo>
                  <a:pt x="1083793" y="885371"/>
                  <a:pt x="1078279" y="900898"/>
                  <a:pt x="1069278" y="914400"/>
                </a:cubicBezTo>
                <a:cubicBezTo>
                  <a:pt x="1011028" y="1001775"/>
                  <a:pt x="1045538" y="938534"/>
                  <a:pt x="993078" y="1001486"/>
                </a:cubicBezTo>
                <a:cubicBezTo>
                  <a:pt x="984703" y="1011537"/>
                  <a:pt x="981358" y="1025768"/>
                  <a:pt x="971307" y="1034143"/>
                </a:cubicBezTo>
                <a:cubicBezTo>
                  <a:pt x="958841" y="1044532"/>
                  <a:pt x="941525" y="1047314"/>
                  <a:pt x="927764" y="1055914"/>
                </a:cubicBezTo>
                <a:cubicBezTo>
                  <a:pt x="908051" y="1068234"/>
                  <a:pt x="874585" y="1098833"/>
                  <a:pt x="851564" y="1110343"/>
                </a:cubicBezTo>
                <a:cubicBezTo>
                  <a:pt x="841301" y="1115475"/>
                  <a:pt x="829793" y="1117600"/>
                  <a:pt x="818907" y="1121228"/>
                </a:cubicBezTo>
                <a:cubicBezTo>
                  <a:pt x="811650" y="1128485"/>
                  <a:pt x="806316" y="1138410"/>
                  <a:pt x="797136" y="1143000"/>
                </a:cubicBezTo>
                <a:cubicBezTo>
                  <a:pt x="776610" y="1153263"/>
                  <a:pt x="709102" y="1168016"/>
                  <a:pt x="731821" y="1164771"/>
                </a:cubicBezTo>
                <a:cubicBezTo>
                  <a:pt x="757221" y="1161143"/>
                  <a:pt x="782712" y="1158104"/>
                  <a:pt x="808021" y="1153886"/>
                </a:cubicBezTo>
                <a:cubicBezTo>
                  <a:pt x="826272" y="1150844"/>
                  <a:pt x="844307" y="1146629"/>
                  <a:pt x="862450" y="1143000"/>
                </a:cubicBezTo>
                <a:cubicBezTo>
                  <a:pt x="880593" y="1135743"/>
                  <a:pt x="898202" y="1126975"/>
                  <a:pt x="916878" y="1121228"/>
                </a:cubicBezTo>
                <a:cubicBezTo>
                  <a:pt x="1014665" y="1091140"/>
                  <a:pt x="1046800" y="1099738"/>
                  <a:pt x="1156364" y="1055914"/>
                </a:cubicBezTo>
                <a:cubicBezTo>
                  <a:pt x="1174507" y="1048657"/>
                  <a:pt x="1192937" y="1042079"/>
                  <a:pt x="1210793" y="1034143"/>
                </a:cubicBezTo>
                <a:cubicBezTo>
                  <a:pt x="1225622" y="1027552"/>
                  <a:pt x="1239142" y="1018069"/>
                  <a:pt x="1254336" y="1012371"/>
                </a:cubicBezTo>
                <a:cubicBezTo>
                  <a:pt x="1268344" y="1007118"/>
                  <a:pt x="1283364" y="1005114"/>
                  <a:pt x="1297878" y="1001486"/>
                </a:cubicBezTo>
                <a:cubicBezTo>
                  <a:pt x="1305135" y="994229"/>
                  <a:pt x="1328830" y="975124"/>
                  <a:pt x="1319650" y="979714"/>
                </a:cubicBezTo>
                <a:cubicBezTo>
                  <a:pt x="1296246" y="991416"/>
                  <a:pt x="1272839" y="1004755"/>
                  <a:pt x="1254336" y="1023257"/>
                </a:cubicBezTo>
                <a:cubicBezTo>
                  <a:pt x="1247079" y="1030514"/>
                  <a:pt x="1241104" y="1039335"/>
                  <a:pt x="1232564" y="1045028"/>
                </a:cubicBezTo>
                <a:cubicBezTo>
                  <a:pt x="1219062" y="1054029"/>
                  <a:pt x="1203110" y="1058749"/>
                  <a:pt x="1189021" y="1066800"/>
                </a:cubicBezTo>
                <a:cubicBezTo>
                  <a:pt x="1177662" y="1073291"/>
                  <a:pt x="1167723" y="1082080"/>
                  <a:pt x="1156364" y="1088571"/>
                </a:cubicBezTo>
                <a:cubicBezTo>
                  <a:pt x="1142275" y="1096622"/>
                  <a:pt x="1126582" y="1101742"/>
                  <a:pt x="1112821" y="1110343"/>
                </a:cubicBezTo>
                <a:cubicBezTo>
                  <a:pt x="1054596" y="1146734"/>
                  <a:pt x="1087027" y="1140255"/>
                  <a:pt x="1025736" y="1164771"/>
                </a:cubicBezTo>
                <a:cubicBezTo>
                  <a:pt x="1004428" y="1173294"/>
                  <a:pt x="979516" y="1173813"/>
                  <a:pt x="960421" y="1186543"/>
                </a:cubicBezTo>
                <a:cubicBezTo>
                  <a:pt x="949535" y="1193800"/>
                  <a:pt x="923627" y="1220725"/>
                  <a:pt x="927764" y="1208314"/>
                </a:cubicBezTo>
                <a:cubicBezTo>
                  <a:pt x="935111" y="1186272"/>
                  <a:pt x="956187" y="1171527"/>
                  <a:pt x="971307" y="1153886"/>
                </a:cubicBezTo>
                <a:cubicBezTo>
                  <a:pt x="997415" y="1123426"/>
                  <a:pt x="999878" y="1130951"/>
                  <a:pt x="1036621" y="1099457"/>
                </a:cubicBezTo>
                <a:cubicBezTo>
                  <a:pt x="1048310" y="1089438"/>
                  <a:pt x="1057451" y="1076655"/>
                  <a:pt x="1069278" y="1066800"/>
                </a:cubicBezTo>
                <a:cubicBezTo>
                  <a:pt x="1115984" y="1027879"/>
                  <a:pt x="1091227" y="1064410"/>
                  <a:pt x="1134593" y="1012371"/>
                </a:cubicBezTo>
                <a:cubicBezTo>
                  <a:pt x="1142968" y="1002320"/>
                  <a:pt x="1147850" y="989647"/>
                  <a:pt x="1156364" y="979714"/>
                </a:cubicBezTo>
                <a:cubicBezTo>
                  <a:pt x="1169722" y="964129"/>
                  <a:pt x="1185393" y="950685"/>
                  <a:pt x="1199907" y="936171"/>
                </a:cubicBezTo>
                <a:lnTo>
                  <a:pt x="1232564" y="903514"/>
                </a:lnTo>
                <a:lnTo>
                  <a:pt x="1210793" y="925286"/>
                </a:lnTo>
                <a:lnTo>
                  <a:pt x="1189021" y="947057"/>
                </a:lnTo>
                <a:cubicBezTo>
                  <a:pt x="1178135" y="957943"/>
                  <a:pt x="1168680" y="970477"/>
                  <a:pt x="1156364" y="979714"/>
                </a:cubicBezTo>
                <a:cubicBezTo>
                  <a:pt x="1137681" y="993726"/>
                  <a:pt x="1102443" y="1021412"/>
                  <a:pt x="1080164" y="1034143"/>
                </a:cubicBezTo>
                <a:cubicBezTo>
                  <a:pt x="1066075" y="1042194"/>
                  <a:pt x="1051135" y="1048657"/>
                  <a:pt x="1036621" y="1055914"/>
                </a:cubicBezTo>
                <a:cubicBezTo>
                  <a:pt x="1025735" y="1066800"/>
                  <a:pt x="1015790" y="1078716"/>
                  <a:pt x="1003964" y="1088571"/>
                </a:cubicBezTo>
                <a:cubicBezTo>
                  <a:pt x="993913" y="1096947"/>
                  <a:pt x="981773" y="1102493"/>
                  <a:pt x="971307" y="1110343"/>
                </a:cubicBezTo>
                <a:cubicBezTo>
                  <a:pt x="952720" y="1124284"/>
                  <a:pt x="934364" y="1138586"/>
                  <a:pt x="916878" y="1153886"/>
                </a:cubicBezTo>
                <a:cubicBezTo>
                  <a:pt x="905292" y="1164023"/>
                  <a:pt x="884221" y="1171148"/>
                  <a:pt x="884221" y="1186543"/>
                </a:cubicBezTo>
                <a:cubicBezTo>
                  <a:pt x="884221" y="1198018"/>
                  <a:pt x="906331" y="1180177"/>
                  <a:pt x="916878" y="1175657"/>
                </a:cubicBezTo>
                <a:cubicBezTo>
                  <a:pt x="996570" y="1141503"/>
                  <a:pt x="923687" y="1163070"/>
                  <a:pt x="1003964" y="1143000"/>
                </a:cubicBezTo>
                <a:cubicBezTo>
                  <a:pt x="1146268" y="1036273"/>
                  <a:pt x="968741" y="1168160"/>
                  <a:pt x="1080164" y="1088571"/>
                </a:cubicBezTo>
                <a:cubicBezTo>
                  <a:pt x="1094927" y="1078026"/>
                  <a:pt x="1108322" y="1065530"/>
                  <a:pt x="1123707" y="1055914"/>
                </a:cubicBezTo>
                <a:cubicBezTo>
                  <a:pt x="1137468" y="1047314"/>
                  <a:pt x="1153161" y="1042194"/>
                  <a:pt x="1167250" y="1034143"/>
                </a:cubicBezTo>
                <a:cubicBezTo>
                  <a:pt x="1178609" y="1027652"/>
                  <a:pt x="1187882" y="1017525"/>
                  <a:pt x="1199907" y="1012371"/>
                </a:cubicBezTo>
                <a:cubicBezTo>
                  <a:pt x="1213658" y="1006478"/>
                  <a:pt x="1228936" y="1005114"/>
                  <a:pt x="1243450" y="1001486"/>
                </a:cubicBezTo>
                <a:cubicBezTo>
                  <a:pt x="1232914" y="1033093"/>
                  <a:pt x="1233813" y="1039944"/>
                  <a:pt x="1210793" y="1066800"/>
                </a:cubicBezTo>
                <a:cubicBezTo>
                  <a:pt x="1197435" y="1082385"/>
                  <a:pt x="1186723" y="1103852"/>
                  <a:pt x="1167250" y="1110343"/>
                </a:cubicBezTo>
                <a:lnTo>
                  <a:pt x="1134593" y="1121228"/>
                </a:lnTo>
                <a:cubicBezTo>
                  <a:pt x="1107520" y="1139277"/>
                  <a:pt x="1089965" y="1152932"/>
                  <a:pt x="1058393" y="1164771"/>
                </a:cubicBezTo>
                <a:cubicBezTo>
                  <a:pt x="1044385" y="1170024"/>
                  <a:pt x="1029364" y="1172028"/>
                  <a:pt x="1014850" y="1175657"/>
                </a:cubicBezTo>
                <a:cubicBezTo>
                  <a:pt x="973213" y="1200639"/>
                  <a:pt x="956109" y="1219200"/>
                  <a:pt x="905993" y="1219200"/>
                </a:cubicBezTo>
                <a:cubicBezTo>
                  <a:pt x="891032" y="1219200"/>
                  <a:pt x="935206" y="1212613"/>
                  <a:pt x="949536" y="1208314"/>
                </a:cubicBezTo>
                <a:cubicBezTo>
                  <a:pt x="971517" y="1201720"/>
                  <a:pt x="992586" y="1192109"/>
                  <a:pt x="1014850" y="1186543"/>
                </a:cubicBezTo>
                <a:cubicBezTo>
                  <a:pt x="1029364" y="1182914"/>
                  <a:pt x="1044304" y="1180689"/>
                  <a:pt x="1058393" y="1175657"/>
                </a:cubicBezTo>
                <a:cubicBezTo>
                  <a:pt x="1099010" y="1161151"/>
                  <a:pt x="1213990" y="1115468"/>
                  <a:pt x="1254336" y="1088571"/>
                </a:cubicBezTo>
                <a:cubicBezTo>
                  <a:pt x="1296540" y="1060435"/>
                  <a:pt x="1274582" y="1070937"/>
                  <a:pt x="1319650" y="1055914"/>
                </a:cubicBezTo>
                <a:cubicBezTo>
                  <a:pt x="1330536" y="1045028"/>
                  <a:pt x="1341421" y="1012371"/>
                  <a:pt x="1352307" y="1023257"/>
                </a:cubicBezTo>
                <a:cubicBezTo>
                  <a:pt x="1363782" y="1034732"/>
                  <a:pt x="1340272" y="1053818"/>
                  <a:pt x="1330536" y="1066800"/>
                </a:cubicBezTo>
                <a:cubicBezTo>
                  <a:pt x="1318220" y="1083221"/>
                  <a:pt x="1301507" y="1095829"/>
                  <a:pt x="1286993" y="1110343"/>
                </a:cubicBezTo>
                <a:lnTo>
                  <a:pt x="1243450" y="1153886"/>
                </a:lnTo>
                <a:cubicBezTo>
                  <a:pt x="1232564" y="1164772"/>
                  <a:pt x="1223602" y="1178004"/>
                  <a:pt x="1210793" y="1186543"/>
                </a:cubicBezTo>
                <a:cubicBezTo>
                  <a:pt x="1199907" y="1193800"/>
                  <a:pt x="1188352" y="1200141"/>
                  <a:pt x="1178136" y="1208314"/>
                </a:cubicBezTo>
                <a:cubicBezTo>
                  <a:pt x="1170122" y="1214725"/>
                  <a:pt x="1165165" y="1224806"/>
                  <a:pt x="1156364" y="1230086"/>
                </a:cubicBezTo>
                <a:cubicBezTo>
                  <a:pt x="1146525" y="1235989"/>
                  <a:pt x="1134153" y="1236223"/>
                  <a:pt x="1123707" y="1240971"/>
                </a:cubicBezTo>
                <a:cubicBezTo>
                  <a:pt x="1094161" y="1254401"/>
                  <a:pt x="1036621" y="1284514"/>
                  <a:pt x="1036621" y="1284514"/>
                </a:cubicBezTo>
                <a:cubicBezTo>
                  <a:pt x="1051135" y="1270000"/>
                  <a:pt x="1063743" y="1253287"/>
                  <a:pt x="1080164" y="1240971"/>
                </a:cubicBezTo>
                <a:cubicBezTo>
                  <a:pt x="1093146" y="1231235"/>
                  <a:pt x="1109618" y="1227251"/>
                  <a:pt x="1123707" y="1219200"/>
                </a:cubicBezTo>
                <a:cubicBezTo>
                  <a:pt x="1135066" y="1212709"/>
                  <a:pt x="1145718" y="1205032"/>
                  <a:pt x="1156364" y="1197428"/>
                </a:cubicBezTo>
                <a:cubicBezTo>
                  <a:pt x="1250854" y="1129935"/>
                  <a:pt x="1155620" y="1194295"/>
                  <a:pt x="1232564" y="1143000"/>
                </a:cubicBezTo>
                <a:cubicBezTo>
                  <a:pt x="1239821" y="1132114"/>
                  <a:pt x="1244120" y="1118516"/>
                  <a:pt x="1254336" y="1110343"/>
                </a:cubicBezTo>
                <a:cubicBezTo>
                  <a:pt x="1263296" y="1103175"/>
                  <a:pt x="1293878" y="1090277"/>
                  <a:pt x="1286993" y="1099457"/>
                </a:cubicBezTo>
                <a:cubicBezTo>
                  <a:pt x="1274388" y="1116264"/>
                  <a:pt x="1252339" y="1149940"/>
                  <a:pt x="1232564" y="1164771"/>
                </a:cubicBezTo>
                <a:cubicBezTo>
                  <a:pt x="1211631" y="1180470"/>
                  <a:pt x="1185752" y="1189812"/>
                  <a:pt x="1167250" y="1208314"/>
                </a:cubicBezTo>
                <a:cubicBezTo>
                  <a:pt x="1156364" y="1219200"/>
                  <a:pt x="1147581" y="1232706"/>
                  <a:pt x="1134593" y="1240971"/>
                </a:cubicBezTo>
                <a:cubicBezTo>
                  <a:pt x="1107212" y="1258395"/>
                  <a:pt x="1074511" y="1266511"/>
                  <a:pt x="1047507" y="1284514"/>
                </a:cubicBezTo>
                <a:cubicBezTo>
                  <a:pt x="1014707" y="1306381"/>
                  <a:pt x="1009982" y="1311482"/>
                  <a:pt x="971307" y="1328057"/>
                </a:cubicBezTo>
                <a:cubicBezTo>
                  <a:pt x="960760" y="1332577"/>
                  <a:pt x="949536" y="1335314"/>
                  <a:pt x="938650" y="1338943"/>
                </a:cubicBezTo>
                <a:cubicBezTo>
                  <a:pt x="953164" y="1342571"/>
                  <a:pt x="967306" y="1351317"/>
                  <a:pt x="982193" y="1349828"/>
                </a:cubicBezTo>
                <a:cubicBezTo>
                  <a:pt x="1009225" y="1347125"/>
                  <a:pt x="1064936" y="1321208"/>
                  <a:pt x="1091050" y="1306286"/>
                </a:cubicBezTo>
                <a:cubicBezTo>
                  <a:pt x="1102409" y="1299795"/>
                  <a:pt x="1112221" y="1290779"/>
                  <a:pt x="1123707" y="1284514"/>
                </a:cubicBezTo>
                <a:cubicBezTo>
                  <a:pt x="1152199" y="1268973"/>
                  <a:pt x="1181764" y="1255485"/>
                  <a:pt x="1210793" y="1240971"/>
                </a:cubicBezTo>
                <a:lnTo>
                  <a:pt x="1254336" y="1219200"/>
                </a:lnTo>
                <a:cubicBezTo>
                  <a:pt x="1265222" y="1208314"/>
                  <a:pt x="1274466" y="1195491"/>
                  <a:pt x="1286993" y="1186543"/>
                </a:cubicBezTo>
                <a:cubicBezTo>
                  <a:pt x="1300198" y="1177111"/>
                  <a:pt x="1318070" y="1175160"/>
                  <a:pt x="1330536" y="1164771"/>
                </a:cubicBezTo>
                <a:cubicBezTo>
                  <a:pt x="1340586" y="1156395"/>
                  <a:pt x="1352307" y="1119031"/>
                  <a:pt x="1352307" y="1132114"/>
                </a:cubicBezTo>
                <a:cubicBezTo>
                  <a:pt x="1352307" y="1148341"/>
                  <a:pt x="1338587" y="1161568"/>
                  <a:pt x="1330536" y="1175657"/>
                </a:cubicBezTo>
                <a:cubicBezTo>
                  <a:pt x="1297036" y="1234282"/>
                  <a:pt x="1322749" y="1185391"/>
                  <a:pt x="1286993" y="1230086"/>
                </a:cubicBezTo>
                <a:cubicBezTo>
                  <a:pt x="1278820" y="1240302"/>
                  <a:pt x="1274472" y="1253492"/>
                  <a:pt x="1265221" y="1262743"/>
                </a:cubicBezTo>
                <a:cubicBezTo>
                  <a:pt x="1255970" y="1271994"/>
                  <a:pt x="1243210" y="1276910"/>
                  <a:pt x="1232564" y="1284514"/>
                </a:cubicBezTo>
                <a:cubicBezTo>
                  <a:pt x="1217800" y="1295059"/>
                  <a:pt x="1201850" y="1304342"/>
                  <a:pt x="1189021" y="1317171"/>
                </a:cubicBezTo>
                <a:cubicBezTo>
                  <a:pt x="1176192" y="1330000"/>
                  <a:pt x="1169193" y="1347885"/>
                  <a:pt x="1156364" y="1360714"/>
                </a:cubicBezTo>
                <a:cubicBezTo>
                  <a:pt x="1147113" y="1369965"/>
                  <a:pt x="1134801" y="1375552"/>
                  <a:pt x="1123707" y="1382486"/>
                </a:cubicBezTo>
                <a:cubicBezTo>
                  <a:pt x="1105765" y="1393700"/>
                  <a:pt x="1087220" y="1403929"/>
                  <a:pt x="1069278" y="1415143"/>
                </a:cubicBezTo>
                <a:cubicBezTo>
                  <a:pt x="1058184" y="1422077"/>
                  <a:pt x="1048646" y="1431760"/>
                  <a:pt x="1036621" y="1436914"/>
                </a:cubicBezTo>
                <a:cubicBezTo>
                  <a:pt x="1022870" y="1442807"/>
                  <a:pt x="1007086" y="1442547"/>
                  <a:pt x="993078" y="1447800"/>
                </a:cubicBezTo>
                <a:cubicBezTo>
                  <a:pt x="977884" y="1453498"/>
                  <a:pt x="933309" y="1469571"/>
                  <a:pt x="949536" y="1469571"/>
                </a:cubicBezTo>
                <a:cubicBezTo>
                  <a:pt x="972485" y="1469571"/>
                  <a:pt x="993079" y="1455057"/>
                  <a:pt x="1014850" y="1447800"/>
                </a:cubicBezTo>
                <a:cubicBezTo>
                  <a:pt x="1041923" y="1429751"/>
                  <a:pt x="1059478" y="1416096"/>
                  <a:pt x="1091050" y="1404257"/>
                </a:cubicBezTo>
                <a:cubicBezTo>
                  <a:pt x="1105058" y="1399004"/>
                  <a:pt x="1120783" y="1399125"/>
                  <a:pt x="1134593" y="1393371"/>
                </a:cubicBezTo>
                <a:cubicBezTo>
                  <a:pt x="1164551" y="1380888"/>
                  <a:pt x="1194674" y="1367830"/>
                  <a:pt x="1221678" y="1349828"/>
                </a:cubicBezTo>
                <a:cubicBezTo>
                  <a:pt x="1232564" y="1342571"/>
                  <a:pt x="1242634" y="1333908"/>
                  <a:pt x="1254336" y="1328057"/>
                </a:cubicBezTo>
                <a:cubicBezTo>
                  <a:pt x="1264599" y="1322925"/>
                  <a:pt x="1276962" y="1322744"/>
                  <a:pt x="1286993" y="1317171"/>
                </a:cubicBezTo>
                <a:cubicBezTo>
                  <a:pt x="1309866" y="1304464"/>
                  <a:pt x="1330536" y="1288142"/>
                  <a:pt x="1352307" y="1273628"/>
                </a:cubicBezTo>
                <a:cubicBezTo>
                  <a:pt x="1363193" y="1266371"/>
                  <a:pt x="1375713" y="1261108"/>
                  <a:pt x="1384964" y="1251857"/>
                </a:cubicBezTo>
                <a:cubicBezTo>
                  <a:pt x="1399478" y="1237343"/>
                  <a:pt x="1439893" y="1191235"/>
                  <a:pt x="1428507" y="1208314"/>
                </a:cubicBezTo>
                <a:cubicBezTo>
                  <a:pt x="1402714" y="1247003"/>
                  <a:pt x="1377593" y="1287027"/>
                  <a:pt x="1341421" y="1317171"/>
                </a:cubicBezTo>
                <a:cubicBezTo>
                  <a:pt x="1331370" y="1325547"/>
                  <a:pt x="1319230" y="1331093"/>
                  <a:pt x="1308764" y="1338943"/>
                </a:cubicBezTo>
                <a:cubicBezTo>
                  <a:pt x="1290177" y="1352884"/>
                  <a:pt x="1274039" y="1370172"/>
                  <a:pt x="1254336" y="1382486"/>
                </a:cubicBezTo>
                <a:cubicBezTo>
                  <a:pt x="1244605" y="1388568"/>
                  <a:pt x="1232225" y="1388851"/>
                  <a:pt x="1221678" y="1393371"/>
                </a:cubicBezTo>
                <a:cubicBezTo>
                  <a:pt x="1206763" y="1399763"/>
                  <a:pt x="1164634" y="1424144"/>
                  <a:pt x="1178136" y="1415143"/>
                </a:cubicBezTo>
                <a:cubicBezTo>
                  <a:pt x="1189022" y="1407886"/>
                  <a:pt x="1200147" y="1400975"/>
                  <a:pt x="1210793" y="1393371"/>
                </a:cubicBezTo>
                <a:cubicBezTo>
                  <a:pt x="1225556" y="1382826"/>
                  <a:pt x="1238951" y="1370330"/>
                  <a:pt x="1254336" y="1360714"/>
                </a:cubicBezTo>
                <a:cubicBezTo>
                  <a:pt x="1268097" y="1352114"/>
                  <a:pt x="1284896" y="1348679"/>
                  <a:pt x="1297878" y="1338943"/>
                </a:cubicBezTo>
                <a:cubicBezTo>
                  <a:pt x="1399155" y="1262985"/>
                  <a:pt x="1285309" y="1325028"/>
                  <a:pt x="1384964" y="1262743"/>
                </a:cubicBezTo>
                <a:cubicBezTo>
                  <a:pt x="1467499" y="1211158"/>
                  <a:pt x="1390934" y="1278544"/>
                  <a:pt x="1472050" y="1197428"/>
                </a:cubicBezTo>
                <a:cubicBezTo>
                  <a:pt x="1447503" y="1271070"/>
                  <a:pt x="1479921" y="1181688"/>
                  <a:pt x="1428507" y="1284514"/>
                </a:cubicBezTo>
                <a:cubicBezTo>
                  <a:pt x="1423375" y="1294777"/>
                  <a:pt x="1424666" y="1308114"/>
                  <a:pt x="1417621" y="1317171"/>
                </a:cubicBezTo>
                <a:cubicBezTo>
                  <a:pt x="1349884" y="1404262"/>
                  <a:pt x="1370807" y="1358740"/>
                  <a:pt x="1308764" y="1415143"/>
                </a:cubicBezTo>
                <a:cubicBezTo>
                  <a:pt x="1282185" y="1439306"/>
                  <a:pt x="1252489" y="1461455"/>
                  <a:pt x="1232564" y="1491343"/>
                </a:cubicBezTo>
                <a:cubicBezTo>
                  <a:pt x="1225307" y="1502229"/>
                  <a:pt x="1197710" y="1524000"/>
                  <a:pt x="1210793" y="1524000"/>
                </a:cubicBezTo>
                <a:cubicBezTo>
                  <a:pt x="1228936" y="1524000"/>
                  <a:pt x="1239473" y="1501747"/>
                  <a:pt x="1254336" y="1491343"/>
                </a:cubicBezTo>
                <a:cubicBezTo>
                  <a:pt x="1275772" y="1476338"/>
                  <a:pt x="1296247" y="1459502"/>
                  <a:pt x="1319650" y="1447800"/>
                </a:cubicBezTo>
                <a:cubicBezTo>
                  <a:pt x="1417342" y="1398953"/>
                  <a:pt x="1307814" y="1456963"/>
                  <a:pt x="1406736" y="1393371"/>
                </a:cubicBezTo>
                <a:cubicBezTo>
                  <a:pt x="1442331" y="1370488"/>
                  <a:pt x="1485671" y="1357979"/>
                  <a:pt x="1515593" y="1328057"/>
                </a:cubicBezTo>
                <a:cubicBezTo>
                  <a:pt x="1557501" y="1286149"/>
                  <a:pt x="1535441" y="1303940"/>
                  <a:pt x="1580907" y="1273628"/>
                </a:cubicBezTo>
                <a:cubicBezTo>
                  <a:pt x="1588164" y="1262742"/>
                  <a:pt x="1594505" y="1251187"/>
                  <a:pt x="1602678" y="1240971"/>
                </a:cubicBezTo>
                <a:cubicBezTo>
                  <a:pt x="1609089" y="1232957"/>
                  <a:pt x="1627695" y="1209463"/>
                  <a:pt x="1624450" y="1219200"/>
                </a:cubicBezTo>
                <a:cubicBezTo>
                  <a:pt x="1603294" y="1282670"/>
                  <a:pt x="1587527" y="1293519"/>
                  <a:pt x="1559136" y="1338943"/>
                </a:cubicBezTo>
                <a:cubicBezTo>
                  <a:pt x="1547922" y="1356885"/>
                  <a:pt x="1538776" y="1376154"/>
                  <a:pt x="1526478" y="1393371"/>
                </a:cubicBezTo>
                <a:cubicBezTo>
                  <a:pt x="1510771" y="1415360"/>
                  <a:pt x="1479519" y="1431280"/>
                  <a:pt x="1461164" y="1447800"/>
                </a:cubicBezTo>
                <a:cubicBezTo>
                  <a:pt x="1438278" y="1468397"/>
                  <a:pt x="1417621" y="1491343"/>
                  <a:pt x="1395850" y="1513114"/>
                </a:cubicBezTo>
                <a:cubicBezTo>
                  <a:pt x="1386372" y="1522592"/>
                  <a:pt x="1352307" y="1553810"/>
                  <a:pt x="1352307" y="1567543"/>
                </a:cubicBezTo>
                <a:cubicBezTo>
                  <a:pt x="1352307" y="1577806"/>
                  <a:pt x="1366135" y="1552270"/>
                  <a:pt x="1374078" y="1545771"/>
                </a:cubicBezTo>
                <a:cubicBezTo>
                  <a:pt x="1406098" y="1519572"/>
                  <a:pt x="1437626" y="1492520"/>
                  <a:pt x="1472050" y="1469571"/>
                </a:cubicBezTo>
                <a:cubicBezTo>
                  <a:pt x="1482936" y="1462314"/>
                  <a:pt x="1494656" y="1456175"/>
                  <a:pt x="1504707" y="1447800"/>
                </a:cubicBezTo>
                <a:cubicBezTo>
                  <a:pt x="1516534" y="1437945"/>
                  <a:pt x="1524555" y="1423682"/>
                  <a:pt x="1537364" y="1415143"/>
                </a:cubicBezTo>
                <a:cubicBezTo>
                  <a:pt x="1546911" y="1408778"/>
                  <a:pt x="1559135" y="1407886"/>
                  <a:pt x="1570021" y="1404257"/>
                </a:cubicBezTo>
                <a:cubicBezTo>
                  <a:pt x="1573035" y="1401243"/>
                  <a:pt x="1618958" y="1352476"/>
                  <a:pt x="1624450" y="1360714"/>
                </a:cubicBezTo>
                <a:cubicBezTo>
                  <a:pt x="1634713" y="1376109"/>
                  <a:pt x="1623497" y="1399533"/>
                  <a:pt x="1613564" y="1415143"/>
                </a:cubicBezTo>
                <a:cubicBezTo>
                  <a:pt x="1597034" y="1441119"/>
                  <a:pt x="1570021" y="1458686"/>
                  <a:pt x="1548250" y="1480457"/>
                </a:cubicBezTo>
                <a:lnTo>
                  <a:pt x="1515593" y="1513114"/>
                </a:lnTo>
                <a:cubicBezTo>
                  <a:pt x="1495342" y="1533365"/>
                  <a:pt x="1488629" y="1542924"/>
                  <a:pt x="1461164" y="1556657"/>
                </a:cubicBezTo>
                <a:cubicBezTo>
                  <a:pt x="1450901" y="1561789"/>
                  <a:pt x="1420393" y="1575657"/>
                  <a:pt x="1428507" y="1567543"/>
                </a:cubicBezTo>
                <a:cubicBezTo>
                  <a:pt x="1459125" y="1536924"/>
                  <a:pt x="1466355" y="1526847"/>
                  <a:pt x="1515593" y="1502228"/>
                </a:cubicBezTo>
                <a:cubicBezTo>
                  <a:pt x="1530107" y="1494971"/>
                  <a:pt x="1545047" y="1488508"/>
                  <a:pt x="1559136" y="1480457"/>
                </a:cubicBezTo>
                <a:cubicBezTo>
                  <a:pt x="1666861" y="1418901"/>
                  <a:pt x="1503727" y="1502720"/>
                  <a:pt x="1635336" y="1436914"/>
                </a:cubicBezTo>
                <a:cubicBezTo>
                  <a:pt x="1613928" y="1469024"/>
                  <a:pt x="1612338" y="1476035"/>
                  <a:pt x="1580907" y="1502228"/>
                </a:cubicBezTo>
                <a:cubicBezTo>
                  <a:pt x="1570856" y="1510604"/>
                  <a:pt x="1558466" y="1515827"/>
                  <a:pt x="1548250" y="1524000"/>
                </a:cubicBezTo>
                <a:cubicBezTo>
                  <a:pt x="1540236" y="1530411"/>
                  <a:pt x="1535017" y="1540078"/>
                  <a:pt x="1526478" y="1545771"/>
                </a:cubicBezTo>
                <a:cubicBezTo>
                  <a:pt x="1512976" y="1554772"/>
                  <a:pt x="1496141" y="1558111"/>
                  <a:pt x="1482936" y="1567543"/>
                </a:cubicBezTo>
                <a:cubicBezTo>
                  <a:pt x="1408271" y="1620876"/>
                  <a:pt x="1496231" y="1583616"/>
                  <a:pt x="1406736" y="1621971"/>
                </a:cubicBezTo>
                <a:cubicBezTo>
                  <a:pt x="1326262" y="1656460"/>
                  <a:pt x="1436055" y="1591539"/>
                  <a:pt x="1308764" y="1676400"/>
                </a:cubicBezTo>
                <a:lnTo>
                  <a:pt x="1276107" y="1698171"/>
                </a:lnTo>
                <a:cubicBezTo>
                  <a:pt x="1272478" y="1683657"/>
                  <a:pt x="1265221" y="1669589"/>
                  <a:pt x="1265221" y="1654628"/>
                </a:cubicBezTo>
                <a:cubicBezTo>
                  <a:pt x="1265221" y="1610225"/>
                  <a:pt x="1280391" y="1574231"/>
                  <a:pt x="1297878" y="1534886"/>
                </a:cubicBezTo>
                <a:cubicBezTo>
                  <a:pt x="1309051" y="1509747"/>
                  <a:pt x="1323911" y="1480574"/>
                  <a:pt x="1341421" y="1458686"/>
                </a:cubicBezTo>
                <a:cubicBezTo>
                  <a:pt x="1347832" y="1450672"/>
                  <a:pt x="1356782" y="1444928"/>
                  <a:pt x="1363193" y="1436914"/>
                </a:cubicBezTo>
                <a:cubicBezTo>
                  <a:pt x="1418117" y="1368259"/>
                  <a:pt x="1354171" y="1435049"/>
                  <a:pt x="1406736" y="1382486"/>
                </a:cubicBezTo>
                <a:cubicBezTo>
                  <a:pt x="1410364" y="1371600"/>
                  <a:pt x="1412048" y="1359859"/>
                  <a:pt x="1417621" y="1349828"/>
                </a:cubicBezTo>
                <a:cubicBezTo>
                  <a:pt x="1430328" y="1326955"/>
                  <a:pt x="1452889" y="1309337"/>
                  <a:pt x="1461164" y="1284514"/>
                </a:cubicBezTo>
                <a:cubicBezTo>
                  <a:pt x="1464793" y="1273628"/>
                  <a:pt x="1483525" y="1251857"/>
                  <a:pt x="1472050" y="1251857"/>
                </a:cubicBezTo>
                <a:cubicBezTo>
                  <a:pt x="1458967" y="1251857"/>
                  <a:pt x="1457973" y="1273933"/>
                  <a:pt x="1450278" y="1284514"/>
                </a:cubicBezTo>
                <a:cubicBezTo>
                  <a:pt x="1381417" y="1379198"/>
                  <a:pt x="1413604" y="1352507"/>
                  <a:pt x="1352307" y="1393371"/>
                </a:cubicBezTo>
                <a:cubicBezTo>
                  <a:pt x="1312394" y="1453242"/>
                  <a:pt x="1352307" y="1402443"/>
                  <a:pt x="1297878" y="1447800"/>
                </a:cubicBezTo>
                <a:cubicBezTo>
                  <a:pt x="1286051" y="1457655"/>
                  <a:pt x="1275076" y="1468630"/>
                  <a:pt x="1265221" y="1480457"/>
                </a:cubicBezTo>
                <a:cubicBezTo>
                  <a:pt x="1256846" y="1490508"/>
                  <a:pt x="1253500" y="1504738"/>
                  <a:pt x="1243450" y="1513114"/>
                </a:cubicBezTo>
                <a:cubicBezTo>
                  <a:pt x="1230984" y="1523503"/>
                  <a:pt x="1213996" y="1526835"/>
                  <a:pt x="1199907" y="1534886"/>
                </a:cubicBezTo>
                <a:cubicBezTo>
                  <a:pt x="1188548" y="1541377"/>
                  <a:pt x="1179205" y="1551344"/>
                  <a:pt x="1167250" y="1556657"/>
                </a:cubicBezTo>
                <a:cubicBezTo>
                  <a:pt x="1146279" y="1565977"/>
                  <a:pt x="1101936" y="1578428"/>
                  <a:pt x="1101936" y="1578428"/>
                </a:cubicBezTo>
                <a:cubicBezTo>
                  <a:pt x="1105564" y="1560285"/>
                  <a:pt x="1105307" y="1540907"/>
                  <a:pt x="1112821" y="1524000"/>
                </a:cubicBezTo>
                <a:cubicBezTo>
                  <a:pt x="1120189" y="1507421"/>
                  <a:pt x="1135074" y="1495320"/>
                  <a:pt x="1145478" y="1480457"/>
                </a:cubicBezTo>
                <a:cubicBezTo>
                  <a:pt x="1160483" y="1459021"/>
                  <a:pt x="1174507" y="1436914"/>
                  <a:pt x="1189021" y="1415143"/>
                </a:cubicBezTo>
                <a:cubicBezTo>
                  <a:pt x="1197560" y="1402334"/>
                  <a:pt x="1211823" y="1394313"/>
                  <a:pt x="1221678" y="1382486"/>
                </a:cubicBezTo>
                <a:cubicBezTo>
                  <a:pt x="1230054" y="1372435"/>
                  <a:pt x="1234758" y="1359607"/>
                  <a:pt x="1243450" y="1349828"/>
                </a:cubicBezTo>
                <a:cubicBezTo>
                  <a:pt x="1263905" y="1326816"/>
                  <a:pt x="1286993" y="1306285"/>
                  <a:pt x="1308764" y="1284514"/>
                </a:cubicBezTo>
                <a:lnTo>
                  <a:pt x="1330536" y="1262743"/>
                </a:lnTo>
                <a:lnTo>
                  <a:pt x="1352307" y="1240971"/>
                </a:lnTo>
                <a:cubicBezTo>
                  <a:pt x="1355936" y="1230085"/>
                  <a:pt x="1360174" y="1219384"/>
                  <a:pt x="1363193" y="1208314"/>
                </a:cubicBezTo>
                <a:cubicBezTo>
                  <a:pt x="1392114" y="1102269"/>
                  <a:pt x="1409194" y="1104724"/>
                  <a:pt x="1330536" y="1153886"/>
                </a:cubicBezTo>
                <a:cubicBezTo>
                  <a:pt x="1319442" y="1160820"/>
                  <a:pt x="1308764" y="1168400"/>
                  <a:pt x="1297878" y="1175657"/>
                </a:cubicBezTo>
                <a:cubicBezTo>
                  <a:pt x="1290621" y="1186543"/>
                  <a:pt x="1285358" y="1199063"/>
                  <a:pt x="1276107" y="1208314"/>
                </a:cubicBezTo>
                <a:cubicBezTo>
                  <a:pt x="1251702" y="1232719"/>
                  <a:pt x="1220062" y="1248947"/>
                  <a:pt x="1189021" y="1262743"/>
                </a:cubicBezTo>
                <a:cubicBezTo>
                  <a:pt x="1171165" y="1270679"/>
                  <a:pt x="1152449" y="1276578"/>
                  <a:pt x="1134593" y="1284514"/>
                </a:cubicBezTo>
                <a:cubicBezTo>
                  <a:pt x="1119764" y="1291105"/>
                  <a:pt x="1106244" y="1300588"/>
                  <a:pt x="1091050" y="1306286"/>
                </a:cubicBezTo>
                <a:cubicBezTo>
                  <a:pt x="1077042" y="1311539"/>
                  <a:pt x="1061837" y="1312872"/>
                  <a:pt x="1047507" y="1317171"/>
                </a:cubicBezTo>
                <a:cubicBezTo>
                  <a:pt x="1025526" y="1323765"/>
                  <a:pt x="1003964" y="1331686"/>
                  <a:pt x="982193" y="1338943"/>
                </a:cubicBezTo>
                <a:cubicBezTo>
                  <a:pt x="971307" y="1342572"/>
                  <a:pt x="960668" y="1347045"/>
                  <a:pt x="949536" y="1349828"/>
                </a:cubicBezTo>
                <a:lnTo>
                  <a:pt x="905993" y="1360714"/>
                </a:lnTo>
                <a:cubicBezTo>
                  <a:pt x="909621" y="1342571"/>
                  <a:pt x="909590" y="1323292"/>
                  <a:pt x="916878" y="1306286"/>
                </a:cubicBezTo>
                <a:cubicBezTo>
                  <a:pt x="920921" y="1296852"/>
                  <a:pt x="932239" y="1292528"/>
                  <a:pt x="938650" y="1284514"/>
                </a:cubicBezTo>
                <a:cubicBezTo>
                  <a:pt x="961317" y="1256180"/>
                  <a:pt x="982193" y="1226457"/>
                  <a:pt x="1003964" y="1197428"/>
                </a:cubicBezTo>
                <a:lnTo>
                  <a:pt x="1036621" y="1153886"/>
                </a:lnTo>
                <a:cubicBezTo>
                  <a:pt x="1048752" y="1105365"/>
                  <a:pt x="1058087" y="1099764"/>
                  <a:pt x="1036621" y="11212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56" grpId="0"/>
      <p:bldP spid="57" grpId="0"/>
      <p:bldP spid="58" grpId="0"/>
      <p:bldP spid="59" grpId="0"/>
      <p:bldP spid="62" grpId="0"/>
      <p:bldP spid="67" grpId="0"/>
      <p:bldP spid="68" grpId="0"/>
      <p:bldP spid="69" grpId="0"/>
      <p:bldP spid="77" grpId="0"/>
      <p:bldP spid="78" grpId="0"/>
      <p:bldP spid="79" grpId="0"/>
      <p:bldP spid="84" grpId="0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Centered Cubic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4285" y="1017966"/>
            <a:ext cx="434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common metals have an FCC structure: Cu, Al, Au, Ag, Ni, </a:t>
            </a:r>
            <a:r>
              <a:rPr lang="en-US" dirty="0" err="1" smtClean="0"/>
              <a:t>Pt</a:t>
            </a:r>
            <a:r>
              <a:rPr lang="en-US" dirty="0" smtClean="0"/>
              <a:t> (Fe at high-T)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0186" y="1922964"/>
            <a:ext cx="1705244" cy="1641377"/>
            <a:chOff x="5551714" y="3848101"/>
            <a:chExt cx="1077685" cy="1077685"/>
          </a:xfrm>
        </p:grpSpPr>
        <p:sp>
          <p:nvSpPr>
            <p:cNvPr id="7" name="Cube 6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1206146" y="183152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3990" y="304183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4459" y="2228669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3990" y="1846577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09855" y="283509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68245" y="324666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4459" y="3454414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34248" y="246933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9598" y="3356441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18262" y="2371719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3985" y="3579844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37976" y="304183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23266" y="265221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51368" y="201440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61489" y="3455827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97708" y="2652212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94147" y="223955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5113" y="1017966"/>
            <a:ext cx="282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b="1" i="1" u="sng" dirty="0" smtClean="0"/>
              <a:t>Face centered cubic (FCC)</a:t>
            </a:r>
            <a:endParaRPr lang="en-US" b="1" i="1" u="sng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742808" y="2105845"/>
            <a:ext cx="16877" cy="12322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40830" y="2754538"/>
            <a:ext cx="12744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3953" y="2626088"/>
            <a:ext cx="232953" cy="2743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65678" y="2285397"/>
            <a:ext cx="154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Atoms touch along the diagonal of a cube face.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304333" y="1977661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89986" y="2580556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04333" y="3203406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3393" y="3204819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63393" y="1988547"/>
            <a:ext cx="822960" cy="822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5814" y="2375729"/>
            <a:ext cx="1159060" cy="1240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87689" y="2885562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70740" y="3950060"/>
            <a:ext cx="397328" cy="37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8173" y="4295622"/>
            <a:ext cx="461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this more complex structure, how can we predict where dislocations will exist and move?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21704" y="5082141"/>
            <a:ext cx="22206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 = ½ </a:t>
            </a:r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ε</a:t>
            </a:r>
            <a:r>
              <a:rPr lang="en-US" baseline="-25000" dirty="0" smtClean="0"/>
              <a:t>x</a:t>
            </a:r>
            <a:r>
              <a:rPr lang="en-US" dirty="0" smtClean="0"/>
              <a:t> = ½ G </a:t>
            </a:r>
            <a:r>
              <a:rPr lang="el-GR" dirty="0" smtClean="0"/>
              <a:t>γ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53964" y="5104574"/>
            <a:ext cx="132460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½ G b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422048" y="4793110"/>
            <a:ext cx="1705244" cy="1641377"/>
            <a:chOff x="5551714" y="3848101"/>
            <a:chExt cx="1077685" cy="1077685"/>
          </a:xfrm>
        </p:grpSpPr>
        <p:sp>
          <p:nvSpPr>
            <p:cNvPr id="47" name="Cube 46"/>
            <p:cNvSpPr/>
            <p:nvPr/>
          </p:nvSpPr>
          <p:spPr>
            <a:xfrm>
              <a:off x="5551714" y="3848101"/>
              <a:ext cx="1077685" cy="107768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9300" y="3848101"/>
              <a:ext cx="800099" cy="794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551714" y="4642758"/>
              <a:ext cx="280307" cy="28302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5738008" y="4701671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35852" y="5911979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6321" y="5098815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35852" y="471672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19945" y="572701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200107" y="6116806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36321" y="6324560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366110" y="5339478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69838" y="5911979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55128" y="5522358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183230" y="4884551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93351" y="6325973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829570" y="5522358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626009" y="5109701"/>
            <a:ext cx="182880" cy="182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6274670" y="4975991"/>
            <a:ext cx="16877" cy="12322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72692" y="5624684"/>
            <a:ext cx="12744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165815" y="5496234"/>
            <a:ext cx="232953" cy="2743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7761" y="5171472"/>
            <a:ext cx="1257030" cy="121485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715812" y="4808163"/>
            <a:ext cx="411481" cy="160783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427761" y="4808163"/>
            <a:ext cx="1699532" cy="363309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88545" y="5863527"/>
            <a:ext cx="361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Dislocations will slip in the closest packed directions!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468439" y="5357678"/>
            <a:ext cx="14825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</a:t>
            </a:r>
            <a:r>
              <a:rPr lang="en-US" dirty="0" smtClean="0"/>
              <a:t> = a/2 &lt;110&gt;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18685" y="5778901"/>
            <a:ext cx="14825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{111} planes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 animBg="1"/>
      <p:bldP spid="34" grpId="0" animBg="1"/>
      <p:bldP spid="37" grpId="0" animBg="1"/>
      <p:bldP spid="38" grpId="0" animBg="1"/>
      <p:bldP spid="40" grpId="0" animBg="1"/>
      <p:bldP spid="2" grpId="0" animBg="1"/>
      <p:bldP spid="41" grpId="0"/>
      <p:bldP spid="42" grpId="0"/>
      <p:bldP spid="43" grpId="0"/>
      <p:bldP spid="44" grpId="0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/>
      <p:bldP spid="74" grpId="1"/>
      <p:bldP spid="7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7688</TotalTime>
  <Words>1104</Words>
  <Application>Microsoft Office PowerPoint</Application>
  <PresentationFormat>On-screen Show (4:3)</PresentationFormat>
  <Paragraphs>188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TJR</dc:creator>
  <cp:lastModifiedBy>Timothy Rupert</cp:lastModifiedBy>
  <cp:revision>166</cp:revision>
  <cp:lastPrinted>2012-10-04T14:53:04Z</cp:lastPrinted>
  <dcterms:created xsi:type="dcterms:W3CDTF">2012-10-01T15:52:57Z</dcterms:created>
  <dcterms:modified xsi:type="dcterms:W3CDTF">2020-07-03T00:24:19Z</dcterms:modified>
</cp:coreProperties>
</file>